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2" r:id="rId5"/>
    <p:sldId id="273" r:id="rId6"/>
    <p:sldId id="277" r:id="rId7"/>
    <p:sldId id="278" r:id="rId8"/>
    <p:sldId id="275" r:id="rId9"/>
    <p:sldId id="271" r:id="rId1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 autoAdjust="0"/>
    <p:restoredTop sz="94016" autoAdjust="0"/>
  </p:normalViewPr>
  <p:slideViewPr>
    <p:cSldViewPr>
      <p:cViewPr varScale="1">
        <p:scale>
          <a:sx n="131" d="100"/>
          <a:sy n="131" d="100"/>
        </p:scale>
        <p:origin x="93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7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EEFC-F45B-42F5-A51D-110316E50751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E9D8-DF86-42BE-AEA2-9FB06E53A7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9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5/18/22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Sander Steffann / James Kennedy / Hervé</a:t>
            </a:r>
            <a:r>
              <a:rPr lang="en-US" altLang="en-US" sz="844" baseline="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Clément</a:t>
            </a:r>
            <a:r>
              <a:rPr lang="en-US" altLang="en-US" sz="844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, 18</a:t>
            </a:r>
            <a:r>
              <a:rPr lang="en-US" altLang="en-US" sz="844" baseline="3000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th</a:t>
            </a:r>
            <a:r>
              <a:rPr lang="en-US" altLang="en-US" sz="844" baseline="0" dirty="0">
                <a:solidFill>
                  <a:srgbClr val="006068"/>
                </a:solidFill>
                <a:latin typeface="Helvetica Neue" charset="0"/>
                <a:sym typeface="Helvetica Neue" charset="0"/>
              </a:rPr>
              <a:t> May 2022 – RIPE 84</a:t>
            </a:r>
            <a:endParaRPr lang="en-US" altLang="en-US" sz="844" dirty="0">
              <a:solidFill>
                <a:srgbClr val="006068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Sander Steffann / James Kennedy / </a:t>
            </a:r>
            <a:r>
              <a:rPr lang="en-US" altLang="en-US" sz="844" dirty="0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Hervé</a:t>
            </a:r>
            <a:r>
              <a:rPr lang="en-US" altLang="en-US" sz="844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Clément, 18th May 2022 – RIPE 84</a:t>
            </a:r>
          </a:p>
          <a:p>
            <a:pPr algn="l" eaLnBrk="1" hangingPunct="1">
              <a:spcBef>
                <a:spcPts val="205"/>
              </a:spcBef>
            </a:pPr>
            <a:endParaRPr lang="en-US" altLang="en-US" sz="844" dirty="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o.net/accountability/operational/iana-numbering-services-review-committee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1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aso-ac/meetings/aso-ac-meeting-schedule/" TargetMode="External"/><Relationship Id="rId2" Type="http://schemas.openxmlformats.org/officeDocument/2006/relationships/hyperlink" Target="https://aso.icann.org/pipermail/ac-discu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796282" cy="1460004"/>
          </a:xfrm>
        </p:spPr>
        <p:txBody>
          <a:bodyPr/>
          <a:lstStyle/>
          <a:p>
            <a:pPr eaLnBrk="1" hangingPunct="1"/>
            <a:r>
              <a:rPr lang="en-US" altLang="en-US" dirty="0"/>
              <a:t>Report from the ASO AC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/>
              <a:t>https://aso.icann.org/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24" y="411510"/>
            <a:ext cx="2968177" cy="8015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ICANN ASO AC (Address Council)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9388"/>
            <a:ext cx="7001852" cy="3943900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Address Council Members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  <p:graphicFrame>
        <p:nvGraphicFramePr>
          <p:cNvPr id="8" name="Group 1">
            <a:extLst>
              <a:ext uri="{FF2B5EF4-FFF2-40B4-BE49-F238E27FC236}">
                <a16:creationId xmlns:a16="http://schemas.microsoft.com/office/drawing/2014/main" id="{6FDBF2B9-7DEE-46EB-8F86-C6BC9CA55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62607"/>
              </p:ext>
            </p:extLst>
          </p:nvPr>
        </p:nvGraphicFramePr>
        <p:xfrm>
          <a:off x="539804" y="780927"/>
          <a:ext cx="6192688" cy="3633342"/>
        </p:xfrm>
        <a:graphic>
          <a:graphicData uri="http://schemas.openxmlformats.org/drawingml/2006/table">
            <a:tbl>
              <a:tblPr/>
              <a:tblGrid>
                <a:gridCol w="187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62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REGION</a:t>
                      </a:r>
                    </a:p>
                  </a:txBody>
                  <a:tcPr marL="64800" marR="64800" marT="27360" marB="27360" anchor="ctr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Member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2" charset="0"/>
                          <a:ea typeface="新細明體" pitchFamily="16" charset="-120"/>
                        </a:rPr>
                        <a:t>Term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TBC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Mike Silber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Saul Stein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2022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2020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Shubam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 Saran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Nicole Chan*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Di Ma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2022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2022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5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Kevin Blumberg* [Chair]</a:t>
                      </a:r>
                      <a:endParaRPr kumimoji="0" lang="en-U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6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Martin Hannigan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Chris Quesada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2020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2022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2024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4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Esteban </a:t>
                      </a:r>
                      <a:r>
                        <a:rPr kumimoji="0" lang="en-US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Lescano</a:t>
                      </a: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Ricardo Patara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Jorge Villa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Apr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2021 – Mar 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4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2" charset="-128"/>
                      </a:endParaRPr>
                    </a:p>
                  </a:txBody>
                  <a:tcPr marL="64800" marR="64800" marT="27360" marB="2736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Hervé Clément* [Vice Chair]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Sander Steffann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6" charset="-120"/>
                        </a:rPr>
                        <a:t>James Kennedy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charset="0"/>
                          <a:ea typeface="ＭＳ Ｐゴシック" pitchFamily="32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charset="0"/>
                          <a:ea typeface="ＭＳ Ｐゴシック" pitchFamily="32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Jan 2022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Jun 2021 – </a:t>
                      </a:r>
                      <a:r>
                        <a:rPr kumimoji="0" lang="fr-FR" alt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Dec</a:t>
                      </a: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2" charset="-128"/>
                        </a:rPr>
                        <a:t> 2022</a:t>
                      </a:r>
                    </a:p>
                  </a:txBody>
                  <a:tcPr marL="64800" marR="64800" marT="27360" marB="27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F994FB1-48AC-4E90-8098-28C5AB73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74" y="1068588"/>
            <a:ext cx="1280927" cy="536007"/>
          </a:xfrm>
          <a:prstGeom prst="rect">
            <a:avLst/>
          </a:prstGeom>
        </p:spPr>
      </p:pic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9D7F25FF-467E-4C25-A58D-6037BF1C8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8" y="1762226"/>
            <a:ext cx="1590897" cy="543001"/>
          </a:xfrm>
          <a:prstGeom prst="rect">
            <a:avLst/>
          </a:prstGeom>
        </p:spPr>
      </p:pic>
      <p:pic>
        <p:nvPicPr>
          <p:cNvPr id="11" name="Image 10" descr="Capture d’écran">
            <a:extLst>
              <a:ext uri="{FF2B5EF4-FFF2-40B4-BE49-F238E27FC236}">
                <a16:creationId xmlns:a16="http://schemas.microsoft.com/office/drawing/2014/main" id="{E900279A-C6D1-4AD6-B774-253C4A1CB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5" y="2423125"/>
            <a:ext cx="1629002" cy="495369"/>
          </a:xfrm>
          <a:prstGeom prst="rect">
            <a:avLst/>
          </a:prstGeom>
        </p:spPr>
      </p:pic>
      <p:pic>
        <p:nvPicPr>
          <p:cNvPr id="12" name="Image 11" descr="Capture d’écran">
            <a:extLst>
              <a:ext uri="{FF2B5EF4-FFF2-40B4-BE49-F238E27FC236}">
                <a16:creationId xmlns:a16="http://schemas.microsoft.com/office/drawing/2014/main" id="{2727D5CA-3337-4B10-8845-4E73F432E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2" y="3091277"/>
            <a:ext cx="1280927" cy="627027"/>
          </a:xfrm>
          <a:prstGeom prst="rect">
            <a:avLst/>
          </a:prstGeom>
        </p:spPr>
      </p:pic>
      <p:pic>
        <p:nvPicPr>
          <p:cNvPr id="13" name="Image 12" descr="Capture d’écran">
            <a:extLst>
              <a:ext uri="{FF2B5EF4-FFF2-40B4-BE49-F238E27FC236}">
                <a16:creationId xmlns:a16="http://schemas.microsoft.com/office/drawing/2014/main" id="{FACFF4E2-E5A7-483D-B3D7-875779F6D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0" y="3794786"/>
            <a:ext cx="1790950" cy="5430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009C78-455C-4885-836E-54013F7999B4}"/>
              </a:ext>
            </a:extLst>
          </p:cNvPr>
          <p:cNvSpPr txBox="1"/>
          <p:nvPr/>
        </p:nvSpPr>
        <p:spPr>
          <a:xfrm>
            <a:off x="539804" y="437917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</a:rPr>
              <a:t>Remark:</a:t>
            </a:r>
            <a:r>
              <a:rPr lang="en-US" sz="1400" dirty="0">
                <a:solidFill>
                  <a:schemeClr val="tx2"/>
                </a:solidFill>
              </a:rPr>
              <a:t> The community appointed ASO AC members in the RIPE region also serve on the </a:t>
            </a:r>
            <a:r>
              <a:rPr lang="en-US" sz="1400" dirty="0">
                <a:solidFill>
                  <a:schemeClr val="tx2"/>
                </a:solidFill>
                <a:hlinkClick r:id="rId8"/>
              </a:rPr>
              <a:t>IANA RC</a:t>
            </a:r>
            <a:r>
              <a:rPr lang="en-US" sz="1400" dirty="0">
                <a:solidFill>
                  <a:schemeClr val="tx2"/>
                </a:solidFill>
              </a:rPr>
              <a:t> (Sander Steffann and James Kennedy)</a:t>
            </a:r>
          </a:p>
        </p:txBody>
      </p:sp>
    </p:spTree>
    <p:extLst>
      <p:ext uri="{BB962C8B-B14F-4D97-AF65-F5344CB8AC3E}">
        <p14:creationId xmlns:p14="http://schemas.microsoft.com/office/powerpoint/2010/main" val="3356604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Policy Development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5166" y="1059582"/>
            <a:ext cx="8140700" cy="32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ASO AC members follow their respective RIR’s policy forum for any proposed global policy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There has been no global policy in the last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 dedicated ASO AC meeting occurred last October </a:t>
            </a:r>
          </a:p>
          <a:p>
            <a:pPr marL="0" indent="0" algn="l"/>
            <a:endParaRPr lang="en-US" altLang="fr-FR" sz="18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fr-FR" sz="18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2022 Policy Proposal Facilitator Team (PPFT)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Mike Silber (</a:t>
            </a:r>
            <a:r>
              <a:rPr lang="en-US" altLang="fr-FR" sz="1600" dirty="0" err="1">
                <a:solidFill>
                  <a:srgbClr val="000000"/>
                </a:solidFill>
              </a:rPr>
              <a:t>AfriNIC</a:t>
            </a:r>
            <a:r>
              <a:rPr lang="en-US" altLang="fr-FR" sz="1600" dirty="0">
                <a:solidFill>
                  <a:srgbClr val="000000"/>
                </a:solidFill>
              </a:rPr>
              <a:t>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Shubham Saran (APNIC)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Martin Hannigan (ARIN)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Ricardo </a:t>
            </a:r>
            <a:r>
              <a:rPr lang="en-US" altLang="fr-FR" sz="1600" dirty="0" err="1">
                <a:solidFill>
                  <a:srgbClr val="000000"/>
                </a:solidFill>
              </a:rPr>
              <a:t>Patara</a:t>
            </a:r>
            <a:r>
              <a:rPr lang="en-US" altLang="fr-FR" sz="1600" dirty="0">
                <a:solidFill>
                  <a:srgbClr val="000000"/>
                </a:solidFill>
              </a:rPr>
              <a:t> (LACNIC)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James Kennedy (RIPE NCC)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56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Transparency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520" y="1059582"/>
            <a:ext cx="8140700" cy="36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Annual Face to Face meeting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OPEN to observers (except for discussion related to ICANN Board Elections)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Since 2020 the work has been taken place online – next 2022 ICANN meeting will be in June in The Hague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AC-DISCUSS mailing archive has OPEN public records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hlinkClick r:id="rId2"/>
              </a:rPr>
              <a:t>https://aso.icann.org/pipermail/ac-discuss/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rgbClr val="000000"/>
                </a:solidFill>
              </a:rPr>
              <a:t>ASO AC Monthly Teleconference are OPEN to observers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Normally first Wednesday of the month a 12:00 PM UTC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2021 Meeting Calendar</a:t>
            </a:r>
          </a:p>
          <a:p>
            <a:pPr marL="457200" lvl="1" indent="0" algn="l"/>
            <a:r>
              <a:rPr lang="en-US" altLang="fr-FR" sz="1600" dirty="0">
                <a:solidFill>
                  <a:srgbClr val="000000"/>
                </a:solidFill>
              </a:rPr>
              <a:t>	</a:t>
            </a:r>
            <a:r>
              <a:rPr lang="en-US" altLang="fr-FR" sz="1600" dirty="0">
                <a:solidFill>
                  <a:srgbClr val="000000"/>
                </a:solidFill>
                <a:hlinkClick r:id="rId3"/>
              </a:rPr>
              <a:t>https://aso.icann.org/aso-ac/meetings/aso-ac-meeting-schedule/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marL="457200" lvl="1" indent="0" algn="l"/>
            <a:endParaRPr lang="en-US" altLang="fr-FR" sz="1600" dirty="0">
              <a:solidFill>
                <a:srgbClr val="000000"/>
              </a:solidFill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000000"/>
              </a:solidFill>
            </a:endParaRP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5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 AC Appointments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5746" y="775937"/>
            <a:ext cx="813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Current Appointments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4851" y="1275606"/>
            <a:ext cx="8140700" cy="17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Maemura Akinori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10 ICANN Board, 2019 - 2022 (from APNIC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Alan Barrett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Seat 9 ICANN Board,  2021 - 2024 (from </a:t>
            </a:r>
            <a:r>
              <a:rPr lang="en-US" altLang="fr-FR" sz="1600" dirty="0" err="1">
                <a:solidFill>
                  <a:srgbClr val="000000"/>
                </a:solidFill>
              </a:rPr>
              <a:t>AfriNIC</a:t>
            </a:r>
            <a:r>
              <a:rPr lang="en-US" altLang="fr-FR" sz="1600" dirty="0">
                <a:solidFill>
                  <a:srgbClr val="000000"/>
                </a:solidFill>
              </a:rPr>
              <a:t> Region)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 err="1">
                <a:solidFill>
                  <a:srgbClr val="000000"/>
                </a:solidFill>
              </a:rPr>
              <a:t>Brajesh</a:t>
            </a:r>
            <a:r>
              <a:rPr lang="en-US" altLang="fr-FR" sz="1800" b="1" dirty="0">
                <a:solidFill>
                  <a:srgbClr val="000000"/>
                </a:solidFill>
              </a:rPr>
              <a:t> Jain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ASO Representative in the ICANN NomCom – 2022 term (from APNIC Region)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4473" y="3185288"/>
            <a:ext cx="3943943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Pct val="25000"/>
              <a:buFontTx/>
              <a:buNone/>
            </a:pPr>
            <a:r>
              <a:rPr lang="en-US" altLang="fr-FR" sz="2200" b="1" dirty="0">
                <a:solidFill>
                  <a:srgbClr val="0A406B"/>
                </a:solidFill>
                <a:cs typeface="Arial" panose="020B0604020202020204" pitchFamily="34" charset="0"/>
              </a:rPr>
              <a:t>ASO AC 2022 Appointments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2315" y="3613913"/>
            <a:ext cx="8135938" cy="6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fr-FR" sz="1800" b="1" dirty="0">
                <a:solidFill>
                  <a:srgbClr val="000000"/>
                </a:solidFill>
              </a:rPr>
              <a:t>Seat 10 ICANN Board selection has completed</a:t>
            </a:r>
            <a:endParaRPr lang="en-US" altLang="fr-FR" sz="1800" dirty="0">
              <a:solidFill>
                <a:srgbClr val="000000"/>
              </a:solidFill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</a:rPr>
              <a:t>Christian Kaufmann has been selected for the 2022 – 2025 term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9" y="12931"/>
            <a:ext cx="2100960" cy="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18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Pages>0</Pages>
  <Words>420</Words>
  <Characters>0</Characters>
  <Application>Microsoft Macintosh PowerPoint</Application>
  <PresentationFormat>On-screen Show (16:9)</PresentationFormat>
  <Lines>0</Lines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Questions</vt:lpstr>
      <vt:lpstr>Report from the ASO AC</vt:lpstr>
      <vt:lpstr>The ICANN ASO AC (Address Council)</vt:lpstr>
      <vt:lpstr>2021 Address Council Members</vt:lpstr>
      <vt:lpstr>Global Policy Development </vt:lpstr>
      <vt:lpstr>ASO AC Transparency</vt:lpstr>
      <vt:lpstr>ASO AC Appointments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Sander Steffann</cp:lastModifiedBy>
  <cp:revision>49</cp:revision>
  <dcterms:modified xsi:type="dcterms:W3CDTF">2022-05-18T06:55:02Z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222825-62ea-40f3-96b5-5375c07996e2_Enabled">
    <vt:lpwstr>true</vt:lpwstr>
  </property>
  <property fmtid="{D5CDD505-2E9C-101B-9397-08002B2CF9AE}" pid="3" name="MSIP_Label_07222825-62ea-40f3-96b5-5375c07996e2_SetDate">
    <vt:lpwstr>2021-11-17T08:23:30Z</vt:lpwstr>
  </property>
  <property fmtid="{D5CDD505-2E9C-101B-9397-08002B2CF9AE}" pid="4" name="MSIP_Label_07222825-62ea-40f3-96b5-5375c07996e2_Method">
    <vt:lpwstr>Privileged</vt:lpwstr>
  </property>
  <property fmtid="{D5CDD505-2E9C-101B-9397-08002B2CF9AE}" pid="5" name="MSIP_Label_07222825-62ea-40f3-96b5-5375c07996e2_Name">
    <vt:lpwstr>unrestricted_parent.2</vt:lpwstr>
  </property>
  <property fmtid="{D5CDD505-2E9C-101B-9397-08002B2CF9AE}" pid="6" name="MSIP_Label_07222825-62ea-40f3-96b5-5375c07996e2_SiteId">
    <vt:lpwstr>90c7a20a-f34b-40bf-bc48-b9253b6f5d20</vt:lpwstr>
  </property>
  <property fmtid="{D5CDD505-2E9C-101B-9397-08002B2CF9AE}" pid="7" name="MSIP_Label_07222825-62ea-40f3-96b5-5375c07996e2_ActionId">
    <vt:lpwstr>42e4723e-b229-48df-86b9-d8287ac65263</vt:lpwstr>
  </property>
  <property fmtid="{D5CDD505-2E9C-101B-9397-08002B2CF9AE}" pid="8" name="MSIP_Label_07222825-62ea-40f3-96b5-5375c07996e2_ContentBits">
    <vt:lpwstr>0</vt:lpwstr>
  </property>
</Properties>
</file>