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2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5" r:id="rId9"/>
    <p:sldId id="263" r:id="rId10"/>
    <p:sldId id="264" r:id="rId11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7" autoAdjust="0"/>
    <p:restoredTop sz="94660"/>
  </p:normalViewPr>
  <p:slideViewPr>
    <p:cSldViewPr>
      <p:cViewPr varScale="1">
        <p:scale>
          <a:sx n="92" d="100"/>
          <a:sy n="92" d="100"/>
        </p:scale>
        <p:origin x="-86" y="-2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92" y="-8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E48214-24A6-4C28-8525-B402F8471A0C}" type="datetimeFigureOut">
              <a:rPr lang="de-DE"/>
              <a:pPr>
                <a:defRPr/>
              </a:pPr>
              <a:t>16.05.2022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215B03-F331-42BA-80F5-5FEFBDEDB0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010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171450"/>
            <a:ext cx="8696325" cy="452596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4014788"/>
            <a:ext cx="8723312" cy="10001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439"/>
              <a:ext cx="4295219" cy="1015234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217"/>
              <a:ext cx="8280254" cy="1210470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6239"/>
              <a:ext cx="8164231" cy="110233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213"/>
              <a:ext cx="4939265" cy="92812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200151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4B86-ED71-4650-BE7B-4BE9CC427328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AF5A-DAE9-403B-A8C7-AFCD39294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 userDrawn="1"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211138" y="534988"/>
            <a:ext cx="8723312" cy="998537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1769"/>
              <a:ext cx="4295986" cy="1013841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255"/>
              <a:ext cx="8279020" cy="120938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6306"/>
              <a:ext cx="8165219" cy="110108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5246"/>
              <a:ext cx="4940859" cy="92960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9367-D9FB-4B12-9E30-994BD1BF7504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7A80-31CB-4C83-AD46-5CE4E78B0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534988"/>
            <a:ext cx="8723312" cy="10001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439"/>
              <a:ext cx="4295219" cy="1015234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217"/>
              <a:ext cx="8280254" cy="1210470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6239"/>
              <a:ext cx="8164231" cy="110233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213"/>
              <a:ext cx="4939265" cy="92812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1"/>
            <a:ext cx="3352800" cy="1428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4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C77C-AC9B-4138-AEE7-9F837755DF7D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9A08-FFAA-43D3-AC04-BA7527450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171450"/>
            <a:ext cx="8696325" cy="452596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4014788"/>
            <a:ext cx="8723312" cy="10001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439"/>
              <a:ext cx="4295219" cy="1015234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217"/>
              <a:ext cx="8280254" cy="1210470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6239"/>
              <a:ext cx="8164231" cy="110233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213"/>
              <a:ext cx="4939265" cy="92812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8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8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2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98A4-1A07-4EFD-8E70-D25464FD96E9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ADE9-4F34-4A3F-81BB-447558B44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EAD5-5605-4113-88C4-011F8D9CF824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DA4A-C230-491D-BCD7-5209190B4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534988"/>
            <a:ext cx="8723312" cy="10001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439"/>
              <a:ext cx="4295219" cy="1015234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217"/>
              <a:ext cx="8280254" cy="1210470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6239"/>
              <a:ext cx="8164231" cy="110233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213"/>
              <a:ext cx="4939265" cy="92812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1085850"/>
            <a:ext cx="2057401" cy="336550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1"/>
            <a:ext cx="6019801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C15B-132F-4594-94FA-F4636E3E8A34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FB54-D136-4A02-A50D-B533A2E7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/>
          <p:cNvPicPr>
            <a:picLocks noChangeAspect="1"/>
          </p:cNvPicPr>
          <p:nvPr userDrawn="1"/>
        </p:nvPicPr>
        <p:blipFill>
          <a:blip r:embed="rId2"/>
          <a:srcRect r="83063"/>
          <a:stretch>
            <a:fillRect/>
          </a:stretch>
        </p:blipFill>
        <p:spPr bwMode="auto">
          <a:xfrm>
            <a:off x="107950" y="4679950"/>
            <a:ext cx="10080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0196-C06F-4DA8-8A62-0944E3343F84}" type="datetime1">
              <a:rPr lang="en-US"/>
              <a:pPr>
                <a:defRPr/>
              </a:pPr>
              <a:t>5/16/2022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6A0D-4113-4086-8303-3F95F0B28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 userDrawn="1"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 userDrawn="1"/>
        </p:nvGrpSpPr>
        <p:grpSpPr bwMode="auto">
          <a:xfrm>
            <a:off x="211138" y="534988"/>
            <a:ext cx="8723312" cy="998537"/>
            <a:chOff x="-3905251" y="4294188"/>
            <a:chExt cx="13027839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006" y="4501769"/>
              <a:ext cx="4295986" cy="1013841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667" y="4318255"/>
              <a:ext cx="8279020" cy="120938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286" y="4336306"/>
              <a:ext cx="8165219" cy="110108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651" y="4315246"/>
              <a:ext cx="4940859" cy="92960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11" name="Bild 7"/>
          <p:cNvPicPr>
            <a:picLocks noChangeAspect="1"/>
          </p:cNvPicPr>
          <p:nvPr userDrawn="1"/>
        </p:nvPicPr>
        <p:blipFill>
          <a:blip r:embed="rId2"/>
          <a:srcRect r="83063"/>
          <a:stretch>
            <a:fillRect/>
          </a:stretch>
        </p:blipFill>
        <p:spPr bwMode="auto">
          <a:xfrm>
            <a:off x="107950" y="4679950"/>
            <a:ext cx="10080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72070" y="1185799"/>
            <a:ext cx="7408332" cy="3546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457200" y="171451"/>
            <a:ext cx="8229600" cy="62023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64138" y="4687888"/>
            <a:ext cx="29479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4BBE-A72F-4F74-887C-73BA90F5D619}" type="datetime1">
              <a:rPr lang="en-US"/>
              <a:pPr>
                <a:defRPr/>
              </a:pPr>
              <a:t>5/16/2022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C348-C303-4FC6-931C-2D5925F09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" name="Picture 2" descr="https://www.ripe.net/participate/ripe/ripe-logo/ripe-logo-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4462685"/>
            <a:ext cx="741318" cy="5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/>
          <p:cNvSpPr/>
          <p:nvPr userDrawn="1"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>
            <a:off x="211138" y="534988"/>
            <a:ext cx="8723312" cy="998537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006" y="4501769"/>
              <a:ext cx="4295986" cy="1013841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667" y="4318255"/>
              <a:ext cx="8279020" cy="120938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286" y="4336306"/>
              <a:ext cx="8165219" cy="110108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651" y="4315246"/>
              <a:ext cx="4940859" cy="92960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12" name="Bild 7"/>
          <p:cNvPicPr>
            <a:picLocks noChangeAspect="1"/>
          </p:cNvPicPr>
          <p:nvPr userDrawn="1"/>
        </p:nvPicPr>
        <p:blipFill>
          <a:blip r:embed="rId2"/>
          <a:srcRect r="83063"/>
          <a:stretch>
            <a:fillRect/>
          </a:stretch>
        </p:blipFill>
        <p:spPr bwMode="auto">
          <a:xfrm>
            <a:off x="107950" y="4679950"/>
            <a:ext cx="10080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48064" y="1185799"/>
            <a:ext cx="3769427" cy="35461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457200" y="171451"/>
            <a:ext cx="8229600" cy="62023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23528" y="1056736"/>
            <a:ext cx="4824537" cy="3675793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>
          <a:xfrm>
            <a:off x="5164138" y="4687888"/>
            <a:ext cx="29479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4C10-83EB-4B31-A6BD-35AC43FD6FFA}" type="datetime1">
              <a:rPr lang="en-US"/>
              <a:pPr>
                <a:defRPr/>
              </a:pPr>
              <a:t>5/16/2022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4B45-026E-473E-8372-4BEBB69D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" name="Picture 2" descr="https://www.ripe.net/participate/ripe/ripe-logo/ripe-logo-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4462685"/>
            <a:ext cx="741318" cy="5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/>
          <p:cNvSpPr/>
          <p:nvPr userDrawn="1"/>
        </p:nvSpPr>
        <p:spPr>
          <a:xfrm>
            <a:off x="228600" y="171450"/>
            <a:ext cx="8696325" cy="106997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>
            <a:off x="211138" y="534988"/>
            <a:ext cx="8723312" cy="998537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006" y="4501769"/>
              <a:ext cx="4295986" cy="1013841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667" y="4318255"/>
              <a:ext cx="8279020" cy="120938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286" y="4336306"/>
              <a:ext cx="8165219" cy="110108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651" y="4315246"/>
              <a:ext cx="4940859" cy="92960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12" name="Bild 7"/>
          <p:cNvPicPr>
            <a:picLocks noChangeAspect="1"/>
          </p:cNvPicPr>
          <p:nvPr userDrawn="1"/>
        </p:nvPicPr>
        <p:blipFill>
          <a:blip r:embed="rId2"/>
          <a:srcRect r="83063"/>
          <a:stretch>
            <a:fillRect/>
          </a:stretch>
        </p:blipFill>
        <p:spPr bwMode="auto">
          <a:xfrm>
            <a:off x="107950" y="4679950"/>
            <a:ext cx="10080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56092" y="1113790"/>
            <a:ext cx="4320480" cy="3546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Inconsolata" pitchFamily="49" charset="0"/>
              </a:defRPr>
            </a:lvl1pPr>
            <a:lvl2pPr marL="301943" indent="0">
              <a:buNone/>
              <a:defRPr/>
            </a:lvl2pPr>
            <a:lvl3pPr marL="627063" indent="0">
              <a:buNone/>
              <a:defRPr/>
            </a:lvl3pPr>
            <a:lvl4pPr marL="914400" indent="0">
              <a:buNone/>
              <a:defRPr/>
            </a:lvl4pPr>
            <a:lvl5pPr marL="123444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457200" y="171451"/>
            <a:ext cx="8229600" cy="62023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640558" y="1126480"/>
            <a:ext cx="4320480" cy="3546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Inconsolata" pitchFamily="49" charset="0"/>
              </a:defRPr>
            </a:lvl1pPr>
            <a:lvl2pPr marL="301943" indent="0">
              <a:buNone/>
              <a:defRPr/>
            </a:lvl2pPr>
            <a:lvl3pPr marL="627063" indent="0">
              <a:buNone/>
              <a:defRPr/>
            </a:lvl3pPr>
            <a:lvl4pPr marL="914400" indent="0">
              <a:buNone/>
              <a:defRPr/>
            </a:lvl4pPr>
            <a:lvl5pPr marL="123444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4"/>
          </p:nvPr>
        </p:nvSpPr>
        <p:spPr>
          <a:xfrm>
            <a:off x="5164138" y="4687888"/>
            <a:ext cx="29479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F756-ED19-4729-96D2-19801C4A0779}" type="datetime1">
              <a:rPr lang="en-US"/>
              <a:pPr>
                <a:defRPr/>
              </a:pPr>
              <a:t>5/16/2022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D2F1-A17B-4D2F-A084-D99C3C9E6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" name="Picture 2" descr="https://www.ripe.net/participate/ripe/ripe-logo/ripe-logo-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4462685"/>
            <a:ext cx="741318" cy="5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171450"/>
            <a:ext cx="8696325" cy="355282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3152775"/>
            <a:ext cx="2876550" cy="534988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3055938"/>
            <a:ext cx="5545138" cy="63817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3065463"/>
            <a:ext cx="5467350" cy="581025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3055938"/>
            <a:ext cx="3306763" cy="48895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3043238"/>
            <a:ext cx="8723312" cy="9985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3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078086"/>
            <a:ext cx="6417733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F8E1-7284-47CB-B975-3CA0124F91EC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48DC-7265-43D4-9BA4-F3729B5AC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7C8C-5760-4A4C-ACD3-6CCBB944C6BE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16A4-4F6F-4502-BA2A-4D4044F9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1577-BAB7-48C5-86EF-3A90A3393F07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65345-CE91-45E9-AB9D-CB21D98A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013F-9930-4574-9C79-6158DDB6E000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2032-2138-4D5F-97FD-BACAC18E1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6325" cy="185102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258888"/>
            <a:ext cx="8723312" cy="998537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501769"/>
              <a:ext cx="4295986" cy="1013841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8255"/>
              <a:ext cx="8279020" cy="1209388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6306"/>
              <a:ext cx="8165219" cy="110108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5246"/>
              <a:ext cx="4940859" cy="929605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8229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4687888"/>
            <a:ext cx="37861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1D49D6-E0BA-46C0-AE0C-9C00AB446ACE}" type="datetime1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4687888"/>
            <a:ext cx="3786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4687888"/>
            <a:ext cx="11620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060E9-B144-4745-9DBB-C85BFEE6C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006600"/>
            <a:ext cx="74088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55" r:id="rId7"/>
    <p:sldLayoutId id="2147483756" r:id="rId8"/>
    <p:sldLayoutId id="2147483757" r:id="rId9"/>
    <p:sldLayoutId id="2147483765" r:id="rId10"/>
    <p:sldLayoutId id="2147483766" r:id="rId11"/>
    <p:sldLayoutId id="2147483767" r:id="rId12"/>
    <p:sldLayoutId id="2147483758" r:id="rId13"/>
    <p:sldLayoutId id="2147483768" r:id="rId1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8"/>
          </a:xfrm>
        </p:spPr>
        <p:txBody>
          <a:bodyPr/>
          <a:lstStyle/>
          <a:p>
            <a:r>
              <a:rPr lang="de-DE" dirty="0" smtClean="0"/>
              <a:t>IPv6 Policy Musings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1049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Gert Döring, Kurt </a:t>
            </a:r>
            <a:r>
              <a:rPr lang="de-DE" dirty="0" smtClean="0"/>
              <a:t>Kayser</a:t>
            </a:r>
            <a:r>
              <a:rPr lang="de-DE" dirty="0" smtClean="0"/>
              <a:t>, Sander Steffan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RIPE 84, May 18, 2022</a:t>
            </a: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026" name="Picture 2" descr="https://www.ripe.net/participate/ripe/ripe-logo/ripe-logo-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2232248" cy="16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let‘s hear your thoughts about any of these…</a:t>
            </a:r>
          </a:p>
          <a:p>
            <a:endParaRPr lang="de-DE" sz="2000" dirty="0" smtClean="0"/>
          </a:p>
          <a:p>
            <a:r>
              <a:rPr lang="de-DE" sz="2000" dirty="0" smtClean="0"/>
              <a:t>… discuss this more over the coffee break, and come to new and surprising conclusions…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Main work will happen on the APWG list</a:t>
            </a:r>
          </a:p>
          <a:p>
            <a:pPr lvl="1"/>
            <a:r>
              <a:rPr lang="de-DE" sz="2000" dirty="0" smtClean="0"/>
              <a:t>agree on particular problem statements</a:t>
            </a:r>
          </a:p>
          <a:p>
            <a:pPr lvl="1"/>
            <a:r>
              <a:rPr lang="de-DE" sz="2000" dirty="0" smtClean="0"/>
              <a:t>find volunteers</a:t>
            </a:r>
          </a:p>
          <a:p>
            <a:pPr lvl="1"/>
            <a:r>
              <a:rPr lang="de-DE" sz="2000" dirty="0" smtClean="0"/>
              <a:t>draft formal proposals</a:t>
            </a:r>
            <a:endParaRPr lang="de-D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Discussion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24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At RIPE83, the WG chairs asked for volunteers to look into an overhaul of the IPv6 policy</a:t>
            </a:r>
          </a:p>
          <a:p>
            <a:r>
              <a:rPr lang="de-DE" sz="2000" dirty="0" smtClean="0"/>
              <a:t>we went for a „back to the roots“ check</a:t>
            </a:r>
          </a:p>
          <a:p>
            <a:pPr lvl="1"/>
            <a:r>
              <a:rPr lang="de-DE" sz="2000" dirty="0" smtClean="0"/>
              <a:t>what motivations went into the current policy?</a:t>
            </a:r>
          </a:p>
          <a:p>
            <a:pPr lvl="1"/>
            <a:r>
              <a:rPr lang="de-DE" sz="2000" dirty="0"/>
              <a:t>are these still valid, 23 years after ripe-196 („Provisional IPv6 Assignment And Allocation Policy </a:t>
            </a:r>
            <a:r>
              <a:rPr lang="de-DE" sz="2000" dirty="0" smtClean="0"/>
              <a:t>Document“) has been published?</a:t>
            </a:r>
          </a:p>
          <a:p>
            <a:pPr lvl="1"/>
            <a:r>
              <a:rPr lang="de-DE" sz="2000" dirty="0" smtClean="0"/>
              <a:t>what areas do we see that cause friction, or are no longer relevant?</a:t>
            </a:r>
          </a:p>
          <a:p>
            <a:r>
              <a:rPr lang="de-DE" sz="2000" dirty="0" smtClean="0"/>
              <a:t>results sent to APWG list last weekend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 Journey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9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It should be </a:t>
            </a:r>
            <a:r>
              <a:rPr lang="de-DE" sz="2000" i="1" dirty="0" smtClean="0"/>
              <a:t>easy</a:t>
            </a:r>
            <a:r>
              <a:rPr lang="de-DE" sz="2000" dirty="0" smtClean="0"/>
              <a:t> to get IPv6 addresses</a:t>
            </a:r>
          </a:p>
          <a:p>
            <a:r>
              <a:rPr lang="de-DE" sz="2000" dirty="0" smtClean="0"/>
              <a:t>RIPE IPv6 address policy should </a:t>
            </a:r>
            <a:r>
              <a:rPr lang="de-DE" sz="2000" i="1" dirty="0" smtClean="0"/>
              <a:t>encourage</a:t>
            </a:r>
            <a:r>
              <a:rPr lang="de-DE" sz="2000" dirty="0" smtClean="0"/>
              <a:t> IPv6 rollout</a:t>
            </a:r>
          </a:p>
          <a:p>
            <a:r>
              <a:rPr lang="de-DE" sz="2000" dirty="0" smtClean="0"/>
              <a:t>Aggregation is very important, both inside ISP network and in the global routing system</a:t>
            </a:r>
          </a:p>
          <a:p>
            <a:r>
              <a:rPr lang="de-DE" sz="2000" dirty="0" smtClean="0"/>
              <a:t>Conservation is less important than for IPv4 space</a:t>
            </a:r>
            <a:br>
              <a:rPr lang="de-DE" sz="2000" dirty="0" smtClean="0"/>
            </a:br>
            <a:r>
              <a:rPr lang="de-DE" sz="2000" dirty="0" smtClean="0"/>
              <a:t>(but still relevant)</a:t>
            </a:r>
          </a:p>
          <a:p>
            <a:r>
              <a:rPr lang="de-DE" sz="2000" dirty="0" smtClean="0"/>
              <a:t>N:1 NAT for end user networks is undesirable</a:t>
            </a:r>
          </a:p>
          <a:p>
            <a:endParaRPr lang="de-DE" sz="2000" dirty="0"/>
          </a:p>
          <a:p>
            <a:r>
              <a:rPr lang="de-DE" sz="2000" dirty="0" smtClean="0"/>
              <a:t>we think that these are still relevant, and the policy works well</a:t>
            </a:r>
            <a:endParaRPr lang="de-D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Fundamentals – the easy bits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26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„address space should be easy to get“</a:t>
            </a:r>
          </a:p>
          <a:p>
            <a:r>
              <a:rPr lang="de-DE" sz="2000" dirty="0" smtClean="0"/>
              <a:t>„do not be more conservative than necessary“</a:t>
            </a:r>
          </a:p>
          <a:p>
            <a:r>
              <a:rPr lang="de-DE" sz="2000" dirty="0" smtClean="0"/>
              <a:t>… and the needs of Very Large Networks</a:t>
            </a:r>
          </a:p>
          <a:p>
            <a:endParaRPr lang="de-DE" sz="2000" dirty="0"/>
          </a:p>
          <a:p>
            <a:r>
              <a:rPr lang="de-DE" sz="2000" dirty="0" smtClean="0"/>
              <a:t>Initial Allocation size grew from /35 to /32 to /29-if-asked-for over time – affordable, and beneficial</a:t>
            </a:r>
          </a:p>
          <a:p>
            <a:r>
              <a:rPr lang="de-DE" sz="2000" dirty="0" smtClean="0"/>
              <a:t>Allocations of /28 or larger require „appropriate documentation“, which can be hard to produce</a:t>
            </a:r>
          </a:p>
          <a:p>
            <a:r>
              <a:rPr lang="de-DE" sz="2000" dirty="0" smtClean="0"/>
              <a:t>Step from „nothing“ (/29) to „full“ (/28) seen as very steep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Fundamentals – The Friction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0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HD Ratio</a:t>
            </a:r>
          </a:p>
          <a:p>
            <a:pPr lvl="1"/>
            <a:r>
              <a:rPr lang="de-DE" dirty="0" smtClean="0"/>
              <a:t>this is a mathematical formula to take into account that „larger networks“ can not be as densely populated as „smaller networks“</a:t>
            </a:r>
          </a:p>
          <a:p>
            <a:pPr lvl="1"/>
            <a:r>
              <a:rPr lang="de-DE" dirty="0" smtClean="0"/>
              <a:t>aggregation loss on multiple levels of aggregation</a:t>
            </a:r>
          </a:p>
          <a:p>
            <a:endParaRPr lang="de-DE" dirty="0"/>
          </a:p>
          <a:p>
            <a:r>
              <a:rPr lang="de-DE" dirty="0" smtClean="0"/>
              <a:t>seen as very complicated (even if appendix has table)</a:t>
            </a:r>
          </a:p>
          <a:p>
            <a:r>
              <a:rPr lang="de-DE" dirty="0" smtClean="0"/>
              <a:t>maybe too „scientifically correct“ for everyday needs?</a:t>
            </a:r>
          </a:p>
          <a:p>
            <a:r>
              <a:rPr lang="de-DE" dirty="0" smtClean="0"/>
              <a:t>policy text relating to /56 units also quite complicated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Fundamentals – The Confusion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74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 smtClean="0"/>
              <a:t>Special policies for „special networks“</a:t>
            </a:r>
          </a:p>
          <a:p>
            <a:pPr lvl="1"/>
            <a:r>
              <a:rPr lang="de-DE" sz="1800" dirty="0" smtClean="0"/>
              <a:t>Root DNS operators (ripe-636)</a:t>
            </a:r>
          </a:p>
          <a:p>
            <a:pPr lvl="1"/>
            <a:r>
              <a:rPr lang="de-DE" sz="1800" dirty="0" smtClean="0"/>
              <a:t>Anycast DNS operators, servicing TLDs or ENUM</a:t>
            </a:r>
            <a:br>
              <a:rPr lang="de-DE" sz="1800" dirty="0" smtClean="0"/>
            </a:br>
            <a:r>
              <a:rPr lang="de-DE" sz="1800" dirty="0" smtClean="0"/>
              <a:t>(ripe-738, section 6)</a:t>
            </a:r>
          </a:p>
          <a:p>
            <a:pPr lvl="1"/>
            <a:r>
              <a:rPr lang="de-DE" sz="1800" dirty="0" smtClean="0"/>
              <a:t>IXP fabrics (ripe-451)</a:t>
            </a:r>
          </a:p>
          <a:p>
            <a:pPr lvl="1"/>
            <a:r>
              <a:rPr lang="de-DE" sz="2000" dirty="0" smtClean="0"/>
              <a:t>special cases from a time where no IPv6 PI existed, but the need for „provider independent“ space for this sort of services was recognized</a:t>
            </a:r>
          </a:p>
          <a:p>
            <a:r>
              <a:rPr lang="de-DE" sz="2000" dirty="0" smtClean="0"/>
              <a:t>these could possibly be handled by regular IPv6 PI today</a:t>
            </a:r>
          </a:p>
          <a:p>
            <a:r>
              <a:rPr lang="de-DE" sz="2000" dirty="0" smtClean="0"/>
              <a:t>if not, some document work might be in order (remove ENUM, include IXP and root DNS into main IPv6 policy document) </a:t>
            </a:r>
            <a:endParaRPr lang="de-D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Special Case Networks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7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 smtClean="0"/>
              <a:t>„Can IPv6 networks renumber“</a:t>
            </a:r>
            <a:r>
              <a:rPr lang="de-DE" sz="1800" dirty="0" smtClean="0"/>
              <a:t>?</a:t>
            </a:r>
          </a:p>
          <a:p>
            <a:pPr lvl="1"/>
            <a:r>
              <a:rPr lang="de-DE" sz="2000" dirty="0" smtClean="0"/>
              <a:t>easy(-ish) for </a:t>
            </a:r>
            <a:r>
              <a:rPr lang="de-DE" sz="2000" dirty="0" smtClean="0"/>
              <a:t>mostly-unmanaged </a:t>
            </a:r>
            <a:r>
              <a:rPr lang="de-DE" sz="2000" dirty="0" smtClean="0"/>
              <a:t>SoHo networks</a:t>
            </a:r>
          </a:p>
          <a:p>
            <a:pPr lvl="1"/>
            <a:r>
              <a:rPr lang="de-DE" sz="2000" dirty="0" smtClean="0"/>
              <a:t>hard to impossible for „enterprise“ networks</a:t>
            </a:r>
          </a:p>
          <a:p>
            <a:pPr lvl="1"/>
            <a:r>
              <a:rPr lang="de-DE" sz="2000" dirty="0" smtClean="0"/>
              <a:t>mostly impossible for „ISP style“ networks serving end users</a:t>
            </a:r>
          </a:p>
          <a:p>
            <a:r>
              <a:rPr lang="de-DE" sz="2000" dirty="0" smtClean="0"/>
              <a:t>If renumbering is impossible, ISP change is only possible if address space can be taken along</a:t>
            </a:r>
          </a:p>
          <a:p>
            <a:r>
              <a:rPr lang="de-DE" sz="2000" dirty="0" smtClean="0"/>
              <a:t>multihoming without BGP (for non-trivial networks) is still not solved @ IETF</a:t>
            </a:r>
          </a:p>
          <a:p>
            <a:endParaRPr lang="de-DE" sz="2000" dirty="0"/>
          </a:p>
          <a:p>
            <a:r>
              <a:rPr lang="de-DE" sz="2000" dirty="0" smtClean="0"/>
              <a:t>IPv6 PI for those entities that do not want to become </a:t>
            </a:r>
            <a:r>
              <a:rPr lang="de-DE" sz="2000" dirty="0" smtClean="0"/>
              <a:t>LIRs</a:t>
            </a:r>
            <a:endParaRPr lang="de-DE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Multihoming and IPv6 PI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59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 smtClean="0"/>
              <a:t>„Why do we have two colours of IPv6 addresses?“</a:t>
            </a:r>
          </a:p>
          <a:p>
            <a:r>
              <a:rPr lang="de-DE" sz="2000" dirty="0" smtClean="0"/>
              <a:t>„Why do we have two classes of RIPE NCC ‚customers‘ that pay differently for IPv6 space?“</a:t>
            </a:r>
          </a:p>
          <a:p>
            <a:r>
              <a:rPr lang="de-DE" sz="2000" dirty="0" smtClean="0"/>
              <a:t>I‘ve heard rumors that the NCC board does not like IPv6 PI either („these indirect contracts are so complicated“) – though, in contrast, the customers </a:t>
            </a:r>
            <a:r>
              <a:rPr lang="de-DE" sz="2000" i="1" dirty="0" smtClean="0"/>
              <a:t>do</a:t>
            </a:r>
            <a:r>
              <a:rPr lang="de-DE" sz="2000" dirty="0" smtClean="0"/>
              <a:t> like dealing with their local LIR only</a:t>
            </a:r>
          </a:p>
          <a:p>
            <a:r>
              <a:rPr lang="de-DE" sz="2000" dirty="0" smtClean="0"/>
              <a:t>everybody wants My Own Space, For Ever</a:t>
            </a:r>
          </a:p>
          <a:p>
            <a:r>
              <a:rPr lang="de-DE" sz="2000" dirty="0" smtClean="0"/>
              <a:t>every routing slot in the global table costs real money</a:t>
            </a:r>
          </a:p>
          <a:p>
            <a:endParaRPr lang="de-DE" sz="2000" dirty="0"/>
          </a:p>
          <a:p>
            <a:r>
              <a:rPr lang="de-DE" sz="2000" dirty="0" smtClean="0"/>
              <a:t>current model („50 EUR/year per PI net“) is a compromise</a:t>
            </a:r>
          </a:p>
          <a:p>
            <a:r>
              <a:rPr lang="de-DE" sz="2000" dirty="0" smtClean="0"/>
              <a:t>is it (still?) a </a:t>
            </a:r>
            <a:r>
              <a:rPr lang="de-DE" sz="2000" i="1" dirty="0" smtClean="0"/>
              <a:t>good</a:t>
            </a:r>
            <a:r>
              <a:rPr lang="de-DE" sz="2000" dirty="0" smtClean="0"/>
              <a:t> compromise?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IPv6 PI – yes or no?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31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 smtClean="0"/>
              <a:t>Existing policy text recommends aggregation „wherever possible“ (ripe-738, 3.4)</a:t>
            </a:r>
          </a:p>
          <a:p>
            <a:r>
              <a:rPr lang="de-DE" sz="2000" dirty="0" smtClean="0"/>
              <a:t>policy </a:t>
            </a:r>
            <a:r>
              <a:rPr lang="de-DE" sz="2000" i="1" dirty="0" smtClean="0"/>
              <a:t>enables</a:t>
            </a:r>
            <a:r>
              <a:rPr lang="de-DE" sz="2000" dirty="0" smtClean="0"/>
              <a:t> doing so (HD-ratio, large allocations)</a:t>
            </a:r>
          </a:p>
          <a:p>
            <a:r>
              <a:rPr lang="de-DE" sz="2000" dirty="0" smtClean="0"/>
              <a:t>but there is </a:t>
            </a:r>
            <a:r>
              <a:rPr lang="de-DE" sz="2000" i="1" dirty="0" smtClean="0"/>
              <a:t>no mandate</a:t>
            </a:r>
            <a:r>
              <a:rPr lang="de-DE" sz="2000" dirty="0" smtClean="0"/>
              <a:t>, and </a:t>
            </a:r>
            <a:r>
              <a:rPr lang="de-DE" sz="2000" i="1" dirty="0" smtClean="0"/>
              <a:t>no clear guidance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(„up to 7.5 </a:t>
            </a:r>
            <a:r>
              <a:rPr lang="de-DE" sz="2000" dirty="0" smtClean="0"/>
              <a:t>more specifics are ok!“)</a:t>
            </a:r>
          </a:p>
          <a:p>
            <a:r>
              <a:rPr lang="de-DE" sz="2000" dirty="0" smtClean="0"/>
              <a:t>some players interpret this as „I can announce whatever I want“ and it is hard to convince them otherwise</a:t>
            </a:r>
          </a:p>
          <a:p>
            <a:endParaRPr lang="de-DE" sz="2000" dirty="0"/>
          </a:p>
          <a:p>
            <a:r>
              <a:rPr lang="de-DE" sz="2000" dirty="0" smtClean="0"/>
              <a:t>enforcing routing policy is outside APWG mandate (but routing WG was not enthusiastic about agreeing on something either)</a:t>
            </a:r>
          </a:p>
          <a:p>
            <a:r>
              <a:rPr lang="de-DE" sz="2000" dirty="0" smtClean="0"/>
              <a:t>could this be done as a BCOP document?</a:t>
            </a:r>
            <a:endParaRPr lang="de-D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Aggregation and BCOP?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50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601</Words>
  <Application>Microsoft Office PowerPoint</Application>
  <PresentationFormat>On-screen Show (16:9)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IPv6 Policy Musings</vt:lpstr>
      <vt:lpstr>The Journey</vt:lpstr>
      <vt:lpstr>Fundamentals – the easy bits</vt:lpstr>
      <vt:lpstr>Fundamentals – The Friction</vt:lpstr>
      <vt:lpstr>Fundamentals – The Confusion</vt:lpstr>
      <vt:lpstr>Special Case Networks</vt:lpstr>
      <vt:lpstr>Multihoming and IPv6 PI</vt:lpstr>
      <vt:lpstr>IPv6 PI – yes or no?</vt:lpstr>
      <vt:lpstr>Aggregation and BCOP?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BGP Communities 101</dc:title>
  <dc:creator>gert</dc:creator>
  <cp:lastModifiedBy>gert</cp:lastModifiedBy>
  <cp:revision>87</cp:revision>
  <dcterms:created xsi:type="dcterms:W3CDTF">2018-11-14T20:07:31Z</dcterms:created>
  <dcterms:modified xsi:type="dcterms:W3CDTF">2022-05-16T20:28:38Z</dcterms:modified>
</cp:coreProperties>
</file>