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4D55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8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4D55"/>
        </a:fontRef>
        <a:srgbClr val="004D5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4D55"/>
              </a:solidFill>
              <a:prstDash val="solid"/>
              <a:round/>
            </a:ln>
          </a:top>
          <a:bottom>
            <a:ln w="254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4D55"/>
              </a:solidFill>
              <a:prstDash val="solid"/>
              <a:round/>
            </a:ln>
          </a:top>
          <a:bottom>
            <a:ln w="254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0"/>
          </a:solidFill>
        </a:fill>
      </a:tcStyle>
    </a:wholeTbl>
    <a:band2H>
      <a:tcTxStyle b="def" i="def"/>
      <a:tcStyle>
        <a:tcBdr/>
        <a:fill>
          <a:solidFill>
            <a:srgbClr val="E6E8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D55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D5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D5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004D55"/>
              </a:solidFill>
              <a:prstDash val="solid"/>
              <a:round/>
            </a:ln>
          </a:left>
          <a:right>
            <a:ln w="12700" cap="flat">
              <a:solidFill>
                <a:srgbClr val="004D55"/>
              </a:solidFill>
              <a:prstDash val="solid"/>
              <a:round/>
            </a:ln>
          </a:right>
          <a:top>
            <a:ln w="12700" cap="flat">
              <a:solidFill>
                <a:srgbClr val="004D55"/>
              </a:solidFill>
              <a:prstDash val="solid"/>
              <a:round/>
            </a:ln>
          </a:top>
          <a:bottom>
            <a:ln w="127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solidFill>
                <a:srgbClr val="004D55"/>
              </a:solidFill>
              <a:prstDash val="solid"/>
              <a:round/>
            </a:ln>
          </a:insideH>
          <a:insideV>
            <a:ln w="12700" cap="flat">
              <a:solidFill>
                <a:srgbClr val="004D55"/>
              </a:solidFill>
              <a:prstDash val="solid"/>
              <a:round/>
            </a:ln>
          </a:insideV>
        </a:tcBdr>
        <a:fill>
          <a:solidFill>
            <a:srgbClr val="004D55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004D55"/>
              </a:solidFill>
              <a:prstDash val="solid"/>
              <a:round/>
            </a:ln>
          </a:left>
          <a:right>
            <a:ln w="12700" cap="flat">
              <a:solidFill>
                <a:srgbClr val="004D55"/>
              </a:solidFill>
              <a:prstDash val="solid"/>
              <a:round/>
            </a:ln>
          </a:right>
          <a:top>
            <a:ln w="12700" cap="flat">
              <a:solidFill>
                <a:srgbClr val="004D55"/>
              </a:solidFill>
              <a:prstDash val="solid"/>
              <a:round/>
            </a:ln>
          </a:top>
          <a:bottom>
            <a:ln w="127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solidFill>
                <a:srgbClr val="004D55"/>
              </a:solidFill>
              <a:prstDash val="solid"/>
              <a:round/>
            </a:ln>
          </a:insideH>
          <a:insideV>
            <a:ln w="12700" cap="flat">
              <a:solidFill>
                <a:srgbClr val="004D55"/>
              </a:solidFill>
              <a:prstDash val="solid"/>
              <a:round/>
            </a:ln>
          </a:insideV>
        </a:tcBdr>
        <a:fill>
          <a:solidFill>
            <a:srgbClr val="004D55">
              <a:alpha val="20000"/>
            </a:srgbClr>
          </a:solidFill>
        </a:fill>
      </a:tcStyle>
    </a:firstCol>
    <a:lastRow>
      <a:tcTxStyle b="on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004D55"/>
              </a:solidFill>
              <a:prstDash val="solid"/>
              <a:round/>
            </a:ln>
          </a:left>
          <a:right>
            <a:ln w="12700" cap="flat">
              <a:solidFill>
                <a:srgbClr val="004D55"/>
              </a:solidFill>
              <a:prstDash val="solid"/>
              <a:round/>
            </a:ln>
          </a:right>
          <a:top>
            <a:ln w="50800" cap="flat">
              <a:solidFill>
                <a:srgbClr val="004D55"/>
              </a:solidFill>
              <a:prstDash val="solid"/>
              <a:round/>
            </a:ln>
          </a:top>
          <a:bottom>
            <a:ln w="127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solidFill>
                <a:srgbClr val="004D55"/>
              </a:solidFill>
              <a:prstDash val="solid"/>
              <a:round/>
            </a:ln>
          </a:insideH>
          <a:insideV>
            <a:ln w="12700" cap="flat">
              <a:solidFill>
                <a:srgbClr val="004D5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4D55"/>
        </a:fontRef>
        <a:srgbClr val="004D55"/>
      </a:tcTxStyle>
      <a:tcStyle>
        <a:tcBdr>
          <a:left>
            <a:ln w="12700" cap="flat">
              <a:solidFill>
                <a:srgbClr val="004D55"/>
              </a:solidFill>
              <a:prstDash val="solid"/>
              <a:round/>
            </a:ln>
          </a:left>
          <a:right>
            <a:ln w="12700" cap="flat">
              <a:solidFill>
                <a:srgbClr val="004D55"/>
              </a:solidFill>
              <a:prstDash val="solid"/>
              <a:round/>
            </a:ln>
          </a:right>
          <a:top>
            <a:ln w="12700" cap="flat">
              <a:solidFill>
                <a:srgbClr val="004D55"/>
              </a:solidFill>
              <a:prstDash val="solid"/>
              <a:round/>
            </a:ln>
          </a:top>
          <a:bottom>
            <a:ln w="25400" cap="flat">
              <a:solidFill>
                <a:srgbClr val="004D55"/>
              </a:solidFill>
              <a:prstDash val="solid"/>
              <a:round/>
            </a:ln>
          </a:bottom>
          <a:insideH>
            <a:ln w="12700" cap="flat">
              <a:solidFill>
                <a:srgbClr val="004D55"/>
              </a:solidFill>
              <a:prstDash val="solid"/>
              <a:round/>
            </a:ln>
          </a:insideH>
          <a:insideV>
            <a:ln w="12700" cap="flat">
              <a:solidFill>
                <a:srgbClr val="004D5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3" name="Shape 6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2158001" y="-2145876"/>
            <a:ext cx="4828000" cy="9144005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Line"/>
          <p:cNvSpPr/>
          <p:nvPr/>
        </p:nvSpPr>
        <p:spPr>
          <a:xfrm>
            <a:off x="4232671" y="2639890"/>
            <a:ext cx="4929190" cy="4"/>
          </a:xfrm>
          <a:prstGeom prst="line">
            <a:avLst/>
          </a:prstGeom>
          <a:ln w="12700">
            <a:solidFill>
              <a:srgbClr val="004D55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" name="Address Policy WG, RIPE 84, May 2022"/>
          <p:cNvSpPr txBox="1"/>
          <p:nvPr/>
        </p:nvSpPr>
        <p:spPr>
          <a:xfrm>
            <a:off x="98223" y="4955976"/>
            <a:ext cx="64293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9850" algn="l">
              <a:spcBef>
                <a:spcPts val="200"/>
              </a:spcBef>
              <a:defRPr sz="800">
                <a:solidFill>
                  <a:srgbClr val="00606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Address Policy WG, RIPE 84, May 2022</a:t>
            </a:r>
          </a:p>
        </p:txBody>
      </p:sp>
      <p:pic>
        <p:nvPicPr>
          <p:cNvPr id="1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51946" y="3867894"/>
            <a:ext cx="1259884" cy="958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3.tif" descr="image3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6295" y="267492"/>
            <a:ext cx="3337341" cy="2538665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itle Text"/>
          <p:cNvSpPr txBox="1"/>
          <p:nvPr>
            <p:ph type="title"/>
          </p:nvPr>
        </p:nvSpPr>
        <p:spPr>
          <a:xfrm>
            <a:off x="4214812" y="1346150"/>
            <a:ext cx="4697020" cy="146000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214812" y="2960191"/>
            <a:ext cx="4697020" cy="1460005"/>
          </a:xfrm>
          <a:prstGeom prst="rect">
            <a:avLst/>
          </a:prstGeom>
        </p:spPr>
        <p:txBody>
          <a:bodyPr/>
          <a:lstStyle>
            <a:lvl1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96" y="4488804"/>
            <a:ext cx="273605" cy="277517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" y="4902398"/>
            <a:ext cx="9144001" cy="241106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Address Policy WG, RIPE 84, May 2022"/>
          <p:cNvSpPr txBox="1"/>
          <p:nvPr/>
        </p:nvSpPr>
        <p:spPr>
          <a:xfrm>
            <a:off x="98223" y="4955976"/>
            <a:ext cx="64293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9850" algn="l">
              <a:spcBef>
                <a:spcPts val="200"/>
              </a:spcBef>
              <a:defRPr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Address Policy WG, RIPE 84, May 2022</a:t>
            </a:r>
          </a:p>
        </p:txBody>
      </p:sp>
      <p:sp>
        <p:nvSpPr>
          <p:cNvPr id="41" name="Line"/>
          <p:cNvSpPr/>
          <p:nvPr/>
        </p:nvSpPr>
        <p:spPr>
          <a:xfrm>
            <a:off x="8733234" y="4587626"/>
            <a:ext cx="4" cy="442024"/>
          </a:xfrm>
          <a:prstGeom prst="line">
            <a:avLst/>
          </a:prstGeom>
          <a:ln w="12700">
            <a:solidFill>
              <a:srgbClr val="005895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2" name="Line"/>
          <p:cNvSpPr/>
          <p:nvPr/>
        </p:nvSpPr>
        <p:spPr>
          <a:xfrm>
            <a:off x="517921" y="656331"/>
            <a:ext cx="8626080" cy="4"/>
          </a:xfrm>
          <a:prstGeom prst="line">
            <a:avLst/>
          </a:prstGeom>
          <a:ln w="25400">
            <a:solidFill>
              <a:srgbClr val="00606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4368" y="4529363"/>
            <a:ext cx="675293" cy="513685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4.png" descr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87169" y="595222"/>
            <a:ext cx="3741540" cy="3944690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Questions?"/>
          <p:cNvSpPr txBox="1"/>
          <p:nvPr/>
        </p:nvSpPr>
        <p:spPr>
          <a:xfrm>
            <a:off x="685354" y="2129731"/>
            <a:ext cx="7773293" cy="764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>
              <a:defRPr sz="4400">
                <a:solidFill>
                  <a:srgbClr val="000000"/>
                </a:solidFill>
              </a:defRPr>
            </a:lvl1pPr>
          </a:lstStyle>
          <a:p>
            <a:pPr/>
            <a:r>
              <a:t>Questions?</a:t>
            </a:r>
          </a:p>
        </p:txBody>
      </p:sp>
      <p:pic>
        <p:nvPicPr>
          <p:cNvPr id="55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40352" y="4082396"/>
            <a:ext cx="1055943" cy="803239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6279596" y="4488804"/>
            <a:ext cx="273605" cy="277517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" y="4902398"/>
            <a:ext cx="9144001" cy="24110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Address Policy WG, RIPE 84, May 2022"/>
          <p:cNvSpPr txBox="1"/>
          <p:nvPr/>
        </p:nvSpPr>
        <p:spPr>
          <a:xfrm>
            <a:off x="98223" y="4955976"/>
            <a:ext cx="64293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9850" algn="l">
              <a:spcBef>
                <a:spcPts val="200"/>
              </a:spcBef>
              <a:defRPr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Address Policy WG, RIPE 84, May 2022</a:t>
            </a:r>
          </a:p>
        </p:txBody>
      </p:sp>
      <p:sp>
        <p:nvSpPr>
          <p:cNvPr id="4" name="Line"/>
          <p:cNvSpPr/>
          <p:nvPr/>
        </p:nvSpPr>
        <p:spPr>
          <a:xfrm>
            <a:off x="8733234" y="4587626"/>
            <a:ext cx="4" cy="442024"/>
          </a:xfrm>
          <a:prstGeom prst="line">
            <a:avLst/>
          </a:prstGeom>
          <a:ln w="12700">
            <a:solidFill>
              <a:srgbClr val="005895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" name="Line"/>
          <p:cNvSpPr/>
          <p:nvPr/>
        </p:nvSpPr>
        <p:spPr>
          <a:xfrm>
            <a:off x="517921" y="656331"/>
            <a:ext cx="8626080" cy="4"/>
          </a:xfrm>
          <a:prstGeom prst="line">
            <a:avLst/>
          </a:prstGeom>
          <a:ln w="25400">
            <a:solidFill>
              <a:srgbClr val="00606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4368" y="4529363"/>
            <a:ext cx="675293" cy="5136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/>
          <p:cNvSpPr txBox="1"/>
          <p:nvPr>
            <p:ph type="title"/>
          </p:nvPr>
        </p:nvSpPr>
        <p:spPr>
          <a:xfrm>
            <a:off x="500064" y="133944"/>
            <a:ext cx="8268891" cy="52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500064" y="850553"/>
            <a:ext cx="8268891" cy="377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8789317" y="4902398"/>
            <a:ext cx="217116" cy="21559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600" u="none"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200885" marR="0" indent="-200885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438226" marR="0" indent="-163682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–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739553" marR="0" indent="-163682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–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1040881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–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1342207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–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1583270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1824333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2065395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2306458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b="0" baseline="0" cap="none" i="0" spc="0" strike="noStrike" sz="2200" u="none">
          <a:solidFill>
            <a:srgbClr val="004D55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ddress-policy-wg@ripe.ne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ddress Policy WG"/>
          <p:cNvSpPr txBox="1"/>
          <p:nvPr>
            <p:ph type="ctrTitle"/>
          </p:nvPr>
        </p:nvSpPr>
        <p:spPr>
          <a:xfrm>
            <a:off x="4304110" y="1072251"/>
            <a:ext cx="3522765" cy="1460009"/>
          </a:xfrm>
          <a:prstGeom prst="rect">
            <a:avLst/>
          </a:prstGeom>
        </p:spPr>
        <p:txBody>
          <a:bodyPr/>
          <a:lstStyle/>
          <a:p>
            <a:pPr/>
            <a:r>
              <a:t>Address Policy WG</a:t>
            </a:r>
          </a:p>
        </p:txBody>
      </p:sp>
      <p:sp>
        <p:nvSpPr>
          <p:cNvPr id="66" name="RIPE 84 - Hybrid - Berlin and online…"/>
          <p:cNvSpPr txBox="1"/>
          <p:nvPr>
            <p:ph type="subTitle" sz="quarter" idx="1"/>
          </p:nvPr>
        </p:nvSpPr>
        <p:spPr>
          <a:xfrm>
            <a:off x="4223696" y="2747528"/>
            <a:ext cx="4697021" cy="1460010"/>
          </a:xfrm>
          <a:prstGeom prst="rect">
            <a:avLst/>
          </a:prstGeom>
        </p:spPr>
        <p:txBody>
          <a:bodyPr/>
          <a:lstStyle/>
          <a:p>
            <a:pPr marL="0" indent="0"/>
            <a:r>
              <a:t>RIPE 84 - Hybrid - Berlin and online</a:t>
            </a:r>
          </a:p>
          <a:p>
            <a:pPr marL="0" indent="0"/>
          </a:p>
          <a:p>
            <a:pPr marL="0" indent="0">
              <a:defRPr b="1"/>
            </a:pPr>
            <a:r>
              <a:t>This session is being webcast and will be recorded and published</a:t>
            </a:r>
          </a:p>
          <a:p>
            <a:pPr marL="0" indent="0">
              <a:defRPr b="1"/>
            </a:pPr>
          </a:p>
          <a:p>
            <a:pPr marL="0" indent="0"/>
            <a:r>
              <a:t>Co-Chairs: Erik Bais, James Kennedy, and Leo Vegoda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" name="Welcome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Welcome</a:t>
            </a:r>
          </a:p>
        </p:txBody>
      </p:sp>
      <p:sp>
        <p:nvSpPr>
          <p:cNvPr id="70" name="Hybrid meeting…"/>
          <p:cNvSpPr txBox="1"/>
          <p:nvPr/>
        </p:nvSpPr>
        <p:spPr>
          <a:xfrm>
            <a:off x="498848" y="740615"/>
            <a:ext cx="7897053" cy="171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Hybrid meeting</a:t>
            </a: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Online chat and questions via Meetecho and at the microphone</a:t>
            </a:r>
          </a:p>
        </p:txBody>
      </p:sp>
      <p:pic>
        <p:nvPicPr>
          <p:cNvPr id="71" name="Screen Shot 2022-05-13 at 05.48.55.png" descr="Screen Shot 2022-05-13 at 05.48.5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7085" y="2624607"/>
            <a:ext cx="5520579" cy="16020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Code of Conduct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Code of Conduct</a:t>
            </a:r>
          </a:p>
        </p:txBody>
      </p:sp>
      <p:sp>
        <p:nvSpPr>
          <p:cNvPr id="75" name="Our Code of Conduct is designed to make everyone feel welcome…"/>
          <p:cNvSpPr txBox="1"/>
          <p:nvPr/>
        </p:nvSpPr>
        <p:spPr>
          <a:xfrm>
            <a:off x="521723" y="743283"/>
            <a:ext cx="7897053" cy="2124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Our Code of Conduct is designed to make everyone feel welcome</a:t>
            </a: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Please be polite to others and treat them with respect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8" name="Agenda bashing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Agenda bashing</a:t>
            </a:r>
          </a:p>
        </p:txBody>
      </p:sp>
      <p:sp>
        <p:nvSpPr>
          <p:cNvPr id="79" name="Did we miss anything?…"/>
          <p:cNvSpPr txBox="1"/>
          <p:nvPr/>
        </p:nvSpPr>
        <p:spPr>
          <a:xfrm>
            <a:off x="510286" y="815335"/>
            <a:ext cx="7897053" cy="905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Did we miss anything?</a:t>
            </a: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Do we need to change anything?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Minutes from RIPE 83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Minutes from RIPE 83</a:t>
            </a:r>
          </a:p>
        </p:txBody>
      </p:sp>
      <p:sp>
        <p:nvSpPr>
          <p:cNvPr id="83" name="Posted on 6 January 2022…"/>
          <p:cNvSpPr txBox="1"/>
          <p:nvPr/>
        </p:nvSpPr>
        <p:spPr>
          <a:xfrm>
            <a:off x="516004" y="720790"/>
            <a:ext cx="7897053" cy="1311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Posted on 6 January 2022</a:t>
            </a: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No comments</a:t>
            </a:r>
            <a:br/>
            <a:r>
              <a:t>Are changes needed or can we accept them?</a:t>
            </a:r>
          </a:p>
        </p:txBody>
      </p:sp>
      <p:grpSp>
        <p:nvGrpSpPr>
          <p:cNvPr id="86" name="Screen Shot 2022-05-13 at 06.59.13.png"/>
          <p:cNvGrpSpPr/>
          <p:nvPr/>
        </p:nvGrpSpPr>
        <p:grpSpPr>
          <a:xfrm>
            <a:off x="1980034" y="2126464"/>
            <a:ext cx="4969000" cy="2705023"/>
            <a:chOff x="0" y="0"/>
            <a:chExt cx="4968999" cy="2705022"/>
          </a:xfrm>
        </p:grpSpPr>
        <p:pic>
          <p:nvPicPr>
            <p:cNvPr id="84" name="Screen Shot 2022-05-13 at 06.59.13.png" descr="Screen Shot 2022-05-13 at 06.59.1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899"/>
              <a:ext cx="4714999" cy="23748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5" name="Screen Shot 2022-05-13 at 06.59.13.png" descr="Screen Shot 2022-05-13 at 06.59.1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4969000" cy="27050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" name="Agenda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90" name="Introduction, including appointment of co-chair (10 mins)…"/>
          <p:cNvSpPr txBox="1"/>
          <p:nvPr/>
        </p:nvSpPr>
        <p:spPr>
          <a:xfrm>
            <a:off x="504567" y="849620"/>
            <a:ext cx="7897053" cy="2530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15937" indent="-515937" algn="l">
              <a:buSzPct val="100000"/>
              <a:buAutoNum type="alphaUcPeriod" startAt="1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Introduction, including appointment of co-chair (10 mins)</a:t>
            </a:r>
          </a:p>
          <a:p>
            <a:pPr marL="515937" indent="-515937" algn="l">
              <a:buSzPct val="100000"/>
              <a:buAutoNum type="alphaUcPeriod" startAt="1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NRO NC Update (10 mins)</a:t>
            </a:r>
          </a:p>
          <a:p>
            <a:pPr marL="515937" indent="-515937" algn="l">
              <a:buSzPct val="100000"/>
              <a:buAutoNum type="alphaUcPeriod" startAt="1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Policy Update followed by Q&amp;A (15 mins)</a:t>
            </a:r>
          </a:p>
          <a:p>
            <a:pPr marL="515937" indent="-515937" algn="l">
              <a:buSzPct val="100000"/>
              <a:buAutoNum type="alphaUcPeriod" startAt="1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IPv6 Policy Goals report from community team followed by discussion (25 mins)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3" name="Agenda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94" name="☕"/>
          <p:cNvSpPr txBox="1"/>
          <p:nvPr/>
        </p:nvSpPr>
        <p:spPr>
          <a:xfrm>
            <a:off x="504567" y="813246"/>
            <a:ext cx="7897053" cy="260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☕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7" name="Agenda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98" name="Registry Services Update followed by Q&amp;A (15 mins)…"/>
          <p:cNvSpPr txBox="1"/>
          <p:nvPr/>
        </p:nvSpPr>
        <p:spPr>
          <a:xfrm>
            <a:off x="495681" y="761940"/>
            <a:ext cx="7897053" cy="2937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15937" indent="-515937" algn="l">
              <a:buSzPct val="100000"/>
              <a:buAutoNum type="alphaUcPeriod" startAt="5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Registry Services Update followed by Q&amp;A (15 mins)</a:t>
            </a:r>
          </a:p>
          <a:p>
            <a:pPr marL="515937" indent="-515937" algn="l">
              <a:buSzPct val="100000"/>
              <a:buAutoNum type="alphaUcPeriod" startAt="5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Concept Policy Proposal - Remove mandatory IPv4 PA self assignment registration in the RIPE Database (20 mins)</a:t>
            </a:r>
          </a:p>
          <a:p>
            <a:pPr marL="515937" indent="-515937" algn="l">
              <a:buSzPct val="100000"/>
              <a:buAutoNum type="alphaUcPeriod" startAt="5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IPv4 Waiting List (20 mins)</a:t>
            </a:r>
          </a:p>
          <a:p>
            <a:pPr marL="515937" indent="-515937" algn="l">
              <a:buSzPct val="100000"/>
              <a:buAutoNum type="alphaUcPeriod" startAt="5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AOB/Open Mic (5 mins)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/>
          <p:nvPr>
            <p:ph type="sldNum" sz="quarter" idx="4294967295"/>
          </p:nvPr>
        </p:nvSpPr>
        <p:spPr>
          <a:xfrm>
            <a:off x="8817561" y="4902398"/>
            <a:ext cx="160626" cy="2155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" name="Thank you!"/>
          <p:cNvSpPr txBox="1"/>
          <p:nvPr>
            <p:ph type="title"/>
          </p:nvPr>
        </p:nvSpPr>
        <p:spPr>
          <a:xfrm>
            <a:off x="500064" y="133945"/>
            <a:ext cx="8268890" cy="529084"/>
          </a:xfrm>
          <a:prstGeom prst="rect">
            <a:avLst/>
          </a:prstGeom>
        </p:spPr>
        <p:txBody>
          <a:bodyPr/>
          <a:lstStyle/>
          <a:p>
            <a:pPr/>
            <a:r>
              <a:t>Thank you!</a:t>
            </a:r>
          </a:p>
        </p:txBody>
      </p:sp>
      <p:sp>
        <p:nvSpPr>
          <p:cNvPr id="102" name="Make sure you provide input on policies via the mailing list address-policy-wg@ripe.net…"/>
          <p:cNvSpPr txBox="1"/>
          <p:nvPr/>
        </p:nvSpPr>
        <p:spPr>
          <a:xfrm>
            <a:off x="516004" y="786361"/>
            <a:ext cx="7897053" cy="1717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Make sure you provide input on policies via the mailing list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address-policy-wg@ripe.net</a:t>
            </a: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l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See you at RIPE 85 in the autumn!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4D55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4D55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4D55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4D55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4D55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