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[intro + other authors]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since this is the last plenary session, lets have a quic recap on what happened during the first plenary session.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67a061a63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67a061a63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however, too large initials cause packet drops, so we were unable to reach several domains with very large intials near the max MTU..</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6097cd88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6097cd88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allright, lets talk now about the red bars: → how bad is the amplification?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this cdf is based on a </a:t>
            </a:r>
            <a:r>
              <a:rPr lang="de"/>
              <a:t>1352 INITIAL, so quite large.</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what we see is that in most cases the amplification is not that bad, usually, when we see that the limit is not respected, it is less than  4x</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67a061a63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67a061a63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but still, some implementations to not respect the RFC, so they need some bug fixes.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(can we figure out which implementations are affected?)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6097cd88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6097cd88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lets checkout the orange bars, so what causes multiple RTTs?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there are two possible reasons.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first one are retry tokens –  a form of ddos prevention and very much like tcp cookies.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before so the server responds with an initial which allocates all the memory, performs TLS computations and so on, it simply sends a retry token and waits for the client to come back.</a:t>
            </a:r>
            <a:endParaRPr/>
          </a:p>
          <a:p>
            <a:pPr indent="0" lvl="0" marL="0" rtl="0" algn="l">
              <a:spcBef>
                <a:spcPts val="0"/>
              </a:spcBef>
              <a:spcAft>
                <a:spcPts val="0"/>
              </a:spcAft>
              <a:buNone/>
            </a:pPr>
            <a:r>
              <a:rPr lang="de"/>
              <a:t>however, retry tokens are very rare. only 2 websites use RETRY in our tests, which belong to a russian speaking social media platform.</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the second reason are too large TLS certificates, which are in conflict with the response size threshold. that’s the majority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6097cd88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26097cd88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again, we have a cdf for this cases.</a:t>
            </a:r>
            <a:endParaRPr/>
          </a:p>
          <a:p>
            <a:pPr indent="0" lvl="0" marL="0" rtl="0" algn="l">
              <a:spcBef>
                <a:spcPts val="0"/>
              </a:spcBef>
              <a:spcAft>
                <a:spcPts val="0"/>
              </a:spcAft>
              <a:buNone/>
            </a:pPr>
            <a:r>
              <a:rPr lang="de"/>
              <a:t>so this cdf shows the distribution of tls data for the orange domains, so for the cases where we had multiple round trips.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in almost all cases, we received more than 4000 bytes.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and actually, everything in the upper right area is so large that it has to be send with multiple round trips.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6097cd88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6097cd88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lets talk quickly about the green bar, when things work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currently, the best INITIAL size is around 1350 bytes.</a:t>
            </a:r>
            <a:endParaRPr/>
          </a:p>
          <a:p>
            <a:pPr indent="0" lvl="0" marL="0" rtl="0" algn="l">
              <a:spcBef>
                <a:spcPts val="0"/>
              </a:spcBef>
              <a:spcAft>
                <a:spcPts val="0"/>
              </a:spcAft>
              <a:buNone/>
            </a:pPr>
            <a:r>
              <a:rPr lang="de"/>
              <a:t>this is because of the trade off that we observed in my plots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6097cd88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6097cd88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what do we learn from our measurements, is there anything we can recommend</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first, try to fit into the triple response size limit, so that you get the nice 1RTT handshake that QUIC offers</a:t>
            </a:r>
            <a:endParaRPr/>
          </a:p>
          <a:p>
            <a:pPr indent="0" lvl="0" marL="0" rtl="0" algn="l">
              <a:spcBef>
                <a:spcPts val="0"/>
              </a:spcBef>
              <a:spcAft>
                <a:spcPts val="0"/>
              </a:spcAft>
              <a:buNone/>
            </a:pPr>
            <a:r>
              <a:rPr lang="de"/>
              <a:t>obviously, i know, this is difficult because the tls ecosystem is quite complex</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on the other hand, if you are forced to use handshake with multiple round trips anyway, you can activate retry. </a:t>
            </a:r>
            <a:endParaRPr/>
          </a:p>
          <a:p>
            <a:pPr indent="0" lvl="0" marL="0" rtl="0" algn="l">
              <a:spcBef>
                <a:spcPts val="0"/>
              </a:spcBef>
              <a:spcAft>
                <a:spcPts val="0"/>
              </a:spcAft>
              <a:buNone/>
            </a:pPr>
            <a:r>
              <a:rPr lang="de"/>
              <a:t>this is basically free ddos prevention for you without any penalty, because you already have multiple roun trips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6097cd88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6097cd88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btw, you can repeat all our measurements by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quicreach, the tool we used, is open source. </a:t>
            </a:r>
            <a:endParaRPr/>
          </a:p>
          <a:p>
            <a:pPr indent="0" lvl="0" marL="0" rtl="0" algn="l">
              <a:spcBef>
                <a:spcPts val="0"/>
              </a:spcBef>
              <a:spcAft>
                <a:spcPts val="0"/>
              </a:spcAft>
              <a:buNone/>
            </a:pPr>
            <a:r>
              <a:rPr lang="de"/>
              <a:t>quicreach is based on microsofts implementation of QUIC, which very much will be used in the future by microsoft producs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67a061a6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267a061a6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use our tools and check your QUIC / TLS deployment!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6097cd88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6097cd88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b14aef4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b14aef4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as you can see, thomas king said, that latency is the new currency of the internet</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and i agree. we really try to deliver content to users as fast as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most CDNs to this by bringing content closer to its users, but this is not always possible. so the latency stays high.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861783f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2861783f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todays internet and web ecosystem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7f91c16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27f91c16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bbe4ef1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bbe4ef1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67889bf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267889bf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690d0e3f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690d0e3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6097cd88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26097cd88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267bac72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267bac72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26097cd88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26097cd88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6097cd8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6097cd8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what else can we do? design better protocols!</a:t>
            </a:r>
            <a:endParaRPr/>
          </a:p>
          <a:p>
            <a:pPr indent="0" lvl="0" marL="0" rtl="0" algn="l">
              <a:spcBef>
                <a:spcPts val="0"/>
              </a:spcBef>
              <a:spcAft>
                <a:spcPts val="0"/>
              </a:spcAft>
              <a:buNone/>
            </a:pPr>
            <a:r>
              <a:rPr lang="de"/>
              <a:t> if the latency is high, every RTT hurts. it really hurts a lot.</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this is why the QUIC protocol has been designed to reduce round trips.</a:t>
            </a:r>
            <a:endParaRPr/>
          </a:p>
          <a:p>
            <a:pPr indent="0" lvl="0" marL="0" rtl="0" algn="l">
              <a:spcBef>
                <a:spcPts val="0"/>
              </a:spcBef>
              <a:spcAft>
                <a:spcPts val="0"/>
              </a:spcAft>
              <a:buNone/>
            </a:pPr>
            <a:r>
              <a:rPr lang="de"/>
              <a:t>basically before we had 3 round trips because of independent TCP –  TLS – HTTP handshakes.</a:t>
            </a:r>
            <a:endParaRPr/>
          </a:p>
          <a:p>
            <a:pPr indent="0" lvl="0" marL="0" rtl="0" algn="l">
              <a:spcBef>
                <a:spcPts val="0"/>
              </a:spcBef>
              <a:spcAft>
                <a:spcPts val="0"/>
              </a:spcAft>
              <a:buNone/>
            </a:pPr>
            <a:r>
              <a:rPr lang="de"/>
              <a:t>QUIC merges all this into a single handshake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Since QUIC ist based on UDP, we also had to prevent amplification attacks.</a:t>
            </a:r>
            <a:endParaRPr/>
          </a:p>
          <a:p>
            <a:pPr indent="0" lvl="0" marL="0" rtl="0" algn="l">
              <a:spcBef>
                <a:spcPts val="0"/>
              </a:spcBef>
              <a:spcAft>
                <a:spcPts val="0"/>
              </a:spcAft>
              <a:buNone/>
            </a:pPr>
            <a:r>
              <a:rPr lang="de"/>
              <a:t>we wanted to prevent the same mistakes from the past, dns amplification attacks, ntp amplification attacks, they are still very common</a:t>
            </a:r>
            <a:endParaRPr/>
          </a:p>
          <a:p>
            <a:pPr indent="0" lvl="0" marL="0" rtl="0" algn="l">
              <a:spcBef>
                <a:spcPts val="0"/>
              </a:spcBef>
              <a:spcAft>
                <a:spcPts val="0"/>
              </a:spcAft>
              <a:buNone/>
            </a:pPr>
            <a:r>
              <a:rPr lang="de"/>
              <a:t>So there is actually a limit for servers, server are only allowed respond with triple the bytes they have received from a client.</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67a061a6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67a061a6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let’s take a look how the QUIC handshake looks in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first, the client sends a quic INITIAL message, sth like a tcp syn packet.</a:t>
            </a:r>
            <a:endParaRPr/>
          </a:p>
          <a:p>
            <a:pPr indent="0" lvl="0" marL="0" rtl="0" algn="l">
              <a:spcBef>
                <a:spcPts val="0"/>
              </a:spcBef>
              <a:spcAft>
                <a:spcPts val="0"/>
              </a:spcAft>
              <a:buNone/>
            </a:pPr>
            <a:r>
              <a:rPr lang="de"/>
              <a:t>However, this packet is not small, the client uses padding to send large INITIAL packets because of the response size limit.</a:t>
            </a:r>
            <a:endParaRPr/>
          </a:p>
          <a:p>
            <a:pPr indent="0" lvl="0" marL="0" rtl="0" algn="l">
              <a:spcBef>
                <a:spcPts val="0"/>
              </a:spcBef>
              <a:spcAft>
                <a:spcPts val="0"/>
              </a:spcAft>
              <a:buNone/>
            </a:pPr>
            <a:r>
              <a:rPr lang="de"/>
              <a:t>client INITIALs are at least 1200 bytes.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the server then responds with a initial message and a handshake message containing TLS data.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6097cd88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6097cd88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we wanted to know whether quic handshakes really work as expected</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this is why we actively scanned 1000 top domains. currently, only 169 top domains have a QUIC server running.</a:t>
            </a:r>
            <a:endParaRPr/>
          </a:p>
          <a:p>
            <a:pPr indent="0" lvl="0" marL="0" rtl="0" algn="l">
              <a:spcBef>
                <a:spcPts val="0"/>
              </a:spcBef>
              <a:spcAft>
                <a:spcPts val="0"/>
              </a:spcAft>
              <a:buNone/>
            </a:pPr>
            <a:r>
              <a:rPr lang="de"/>
              <a:t>so in total, we looked at 169 domains.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67a061a63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67a061a63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and our overall result is that the design goals have not been met in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let me walk you through our plot: this is a stacked bar chart for the 169 servers.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our client was sending initial messages containing 1272 bytes.</a:t>
            </a:r>
            <a:endParaRPr/>
          </a:p>
          <a:p>
            <a:pPr indent="0" lvl="0" marL="0" rtl="0" algn="l">
              <a:spcBef>
                <a:spcPts val="0"/>
              </a:spcBef>
              <a:spcAft>
                <a:spcPts val="0"/>
              </a:spcAft>
              <a:buNone/>
            </a:pPr>
            <a:r>
              <a:rPr lang="de"/>
              <a:t>however, around half the servers responded with more bytes the current amplification limit, that’s the red bar.</a:t>
            </a:r>
            <a:endParaRPr/>
          </a:p>
          <a:p>
            <a:pPr indent="0" lvl="0" marL="0" rtl="0" algn="l">
              <a:spcBef>
                <a:spcPts val="0"/>
              </a:spcBef>
              <a:spcAft>
                <a:spcPts val="0"/>
              </a:spcAft>
              <a:buNone/>
            </a:pPr>
            <a:r>
              <a:rPr lang="de"/>
              <a:t>roughly the other half of handshakes unfortunatelly used ultiple RTTs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only a small percentage of handshake really had the fast 1RTT handshake that we want qith quic.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6097cd88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6097cd88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red bar ist pretty bad – we think these are implementation issuues because they dont respect the rfc</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the orange is more complex, and might be because of ineffecient configuations.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and this talk is actually structured around this plot, so we wil check what hapannes if we send smaller INITIALS so we go to the left, or large INTIALS, so we go to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and then, we will discuss the differenct cases, so we will talk about the red orange and green bars in detail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67a061a63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267a061a63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what happens if we go to the left?</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well, almost all handshakes require multiple round trips because the servers are not allowed to respond with so many bytes.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67a061a63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67a061a63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if we go to the right, we first observe more of fast 1RTT handshakes, which is good.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73763"/>
              </a:buClr>
              <a:buSzPts val="2800"/>
              <a:buFont typeface="Calibri"/>
              <a:buNone/>
              <a:defRPr sz="2800">
                <a:solidFill>
                  <a:srgbClr val="073763"/>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ilab-pub.imp.fu-berlin.de/papers/nhsw-qqqrs-2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github.com/microsoft/quicreach"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30800"/>
            <a:ext cx="8520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e" sz="3800"/>
              <a:t>The sad reality of QUIC handshakes: How bad configuration leads to delay or DDoS.</a:t>
            </a:r>
            <a:endParaRPr sz="3800"/>
          </a:p>
        </p:txBody>
      </p:sp>
      <p:sp>
        <p:nvSpPr>
          <p:cNvPr id="55" name="Google Shape;55;p13"/>
          <p:cNvSpPr txBox="1"/>
          <p:nvPr>
            <p:ph idx="1" type="subTitle"/>
          </p:nvPr>
        </p:nvSpPr>
        <p:spPr>
          <a:xfrm>
            <a:off x="311700" y="2912950"/>
            <a:ext cx="8520600" cy="148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de" sz="1700"/>
              <a:t>Marcin Nawrocki</a:t>
            </a:r>
            <a:r>
              <a:rPr lang="de" sz="1700"/>
              <a:t>, Nicholas Banks, Raphael Hiesgen,</a:t>
            </a:r>
            <a:br>
              <a:rPr lang="de" sz="1700"/>
            </a:br>
            <a:r>
              <a:rPr lang="de" sz="1700"/>
              <a:t>Thomas C. Schmidt, Pouyan Fotouhi Tehrani, Matthias </a:t>
            </a:r>
            <a:r>
              <a:rPr lang="de" sz="1700"/>
              <a:t>Wählisch</a:t>
            </a:r>
            <a:endParaRPr sz="1700"/>
          </a:p>
          <a:p>
            <a:pPr indent="0" lvl="0" marL="0" rtl="0" algn="ctr">
              <a:spcBef>
                <a:spcPts val="0"/>
              </a:spcBef>
              <a:spcAft>
                <a:spcPts val="0"/>
              </a:spcAft>
              <a:buClr>
                <a:schemeClr val="dk1"/>
              </a:buClr>
              <a:buSzPts val="1100"/>
              <a:buFont typeface="Arial"/>
              <a:buNone/>
            </a:pPr>
            <a:r>
              <a:t/>
            </a:r>
            <a:endParaRPr sz="1700"/>
          </a:p>
          <a:p>
            <a:pPr indent="0" lvl="0" marL="0" rtl="0" algn="ctr">
              <a:spcBef>
                <a:spcPts val="0"/>
              </a:spcBef>
              <a:spcAft>
                <a:spcPts val="0"/>
              </a:spcAft>
              <a:buClr>
                <a:schemeClr val="dk1"/>
              </a:buClr>
              <a:buSzPts val="1100"/>
              <a:buFont typeface="Arial"/>
              <a:buNone/>
            </a:pPr>
            <a:r>
              <a:rPr lang="de" sz="1700">
                <a:latin typeface="Courier New"/>
                <a:ea typeface="Courier New"/>
                <a:cs typeface="Courier New"/>
                <a:sym typeface="Courier New"/>
              </a:rPr>
              <a:t>{marcin.nawrocki, m.waehlisch}@fu-berlin.de</a:t>
            </a:r>
            <a:br>
              <a:rPr lang="de" sz="1700">
                <a:latin typeface="Courier New"/>
                <a:ea typeface="Courier New"/>
                <a:cs typeface="Courier New"/>
                <a:sym typeface="Courier New"/>
              </a:rPr>
            </a:br>
            <a:r>
              <a:rPr lang="de" sz="1700">
                <a:latin typeface="Courier New"/>
                <a:ea typeface="Courier New"/>
                <a:cs typeface="Courier New"/>
                <a:sym typeface="Courier New"/>
              </a:rPr>
              <a:t>nibanks@microsoft.com</a:t>
            </a:r>
            <a:br>
              <a:rPr lang="de" sz="1700">
                <a:latin typeface="Courier New"/>
                <a:ea typeface="Courier New"/>
                <a:cs typeface="Courier New"/>
                <a:sym typeface="Courier New"/>
              </a:rPr>
            </a:br>
            <a:r>
              <a:rPr lang="de" sz="1700">
                <a:latin typeface="Courier New"/>
                <a:ea typeface="Courier New"/>
                <a:cs typeface="Courier New"/>
                <a:sym typeface="Courier New"/>
              </a:rPr>
              <a:t>pouyan.fotouhi.tehrani@fokus.fraunhofer.de</a:t>
            </a:r>
            <a:br>
              <a:rPr lang="de" sz="1700">
                <a:latin typeface="Courier New"/>
                <a:ea typeface="Courier New"/>
                <a:cs typeface="Courier New"/>
                <a:sym typeface="Courier New"/>
              </a:rPr>
            </a:br>
            <a:r>
              <a:rPr lang="de" sz="1700">
                <a:latin typeface="Courier New"/>
                <a:ea typeface="Courier New"/>
                <a:cs typeface="Courier New"/>
                <a:sym typeface="Courier New"/>
              </a:rPr>
              <a:t>{raphael.hiesgen, t.schmidt}@haw-hamburg.de</a:t>
            </a:r>
            <a:endParaRPr sz="1700">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t/>
            </a:r>
            <a:endParaRPr sz="2300"/>
          </a:p>
          <a:p>
            <a:pPr indent="0" lvl="0" marL="0" rtl="0" algn="ctr">
              <a:spcBef>
                <a:spcPts val="0"/>
              </a:spcBef>
              <a:spcAft>
                <a:spcPts val="0"/>
              </a:spcAft>
              <a:buNone/>
            </a:pPr>
            <a:r>
              <a:t/>
            </a:r>
            <a:endParaRPr sz="2300"/>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57" name="Google Shape;57;p13"/>
          <p:cNvPicPr preferRelativeResize="0"/>
          <p:nvPr/>
        </p:nvPicPr>
        <p:blipFill>
          <a:blip r:embed="rId3">
            <a:alphaModFix/>
          </a:blip>
          <a:stretch>
            <a:fillRect/>
          </a:stretch>
        </p:blipFill>
        <p:spPr>
          <a:xfrm>
            <a:off x="1954750" y="206536"/>
            <a:ext cx="2031201" cy="432425"/>
          </a:xfrm>
          <a:prstGeom prst="rect">
            <a:avLst/>
          </a:prstGeom>
          <a:noFill/>
          <a:ln>
            <a:noFill/>
          </a:ln>
        </p:spPr>
      </p:pic>
      <p:pic>
        <p:nvPicPr>
          <p:cNvPr id="58" name="Google Shape;58;p13"/>
          <p:cNvPicPr preferRelativeResize="0"/>
          <p:nvPr/>
        </p:nvPicPr>
        <p:blipFill>
          <a:blip r:embed="rId4">
            <a:alphaModFix/>
          </a:blip>
          <a:stretch>
            <a:fillRect/>
          </a:stretch>
        </p:blipFill>
        <p:spPr>
          <a:xfrm>
            <a:off x="4356775" y="225938"/>
            <a:ext cx="1956564" cy="393600"/>
          </a:xfrm>
          <a:prstGeom prst="rect">
            <a:avLst/>
          </a:prstGeom>
          <a:noFill/>
          <a:ln>
            <a:noFill/>
          </a:ln>
        </p:spPr>
      </p:pic>
      <p:pic>
        <p:nvPicPr>
          <p:cNvPr id="59" name="Google Shape;59;p13"/>
          <p:cNvPicPr preferRelativeResize="0"/>
          <p:nvPr/>
        </p:nvPicPr>
        <p:blipFill>
          <a:blip r:embed="rId5">
            <a:alphaModFix/>
          </a:blip>
          <a:stretch>
            <a:fillRect/>
          </a:stretch>
        </p:blipFill>
        <p:spPr>
          <a:xfrm>
            <a:off x="6684175" y="102700"/>
            <a:ext cx="2148124" cy="572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Larger QUIC INITIALs reduce reachability.</a:t>
            </a:r>
            <a:endParaRPr/>
          </a:p>
        </p:txBody>
      </p:sp>
      <p:sp>
        <p:nvSpPr>
          <p:cNvPr id="151" name="Google Shape;15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2" name="Google Shape;15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53" name="Google Shape;153;p22"/>
          <p:cNvPicPr preferRelativeResize="0"/>
          <p:nvPr/>
        </p:nvPicPr>
        <p:blipFill rotWithShape="1">
          <a:blip r:embed="rId3">
            <a:alphaModFix/>
          </a:blip>
          <a:srcRect b="0" l="49" r="49" t="0"/>
          <a:stretch/>
        </p:blipFill>
        <p:spPr>
          <a:xfrm>
            <a:off x="797226" y="1416650"/>
            <a:ext cx="4806351" cy="3297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How bad is the </a:t>
            </a:r>
            <a:r>
              <a:rPr lang="de">
                <a:solidFill>
                  <a:srgbClr val="990000"/>
                </a:solidFill>
              </a:rPr>
              <a:t>amplification</a:t>
            </a:r>
            <a:r>
              <a:rPr lang="de"/>
              <a:t>? Not bad.</a:t>
            </a:r>
            <a:endParaRPr/>
          </a:p>
        </p:txBody>
      </p:sp>
      <p:sp>
        <p:nvSpPr>
          <p:cNvPr id="159" name="Google Shape;15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0" name="Google Shape;16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61" name="Google Shape;161;p23"/>
          <p:cNvPicPr preferRelativeResize="0"/>
          <p:nvPr/>
        </p:nvPicPr>
        <p:blipFill rotWithShape="1">
          <a:blip r:embed="rId3">
            <a:alphaModFix/>
          </a:blip>
          <a:srcRect b="0" l="0" r="0" t="0"/>
          <a:stretch/>
        </p:blipFill>
        <p:spPr>
          <a:xfrm>
            <a:off x="1981037" y="1777525"/>
            <a:ext cx="5181926" cy="2287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How bad is the </a:t>
            </a:r>
            <a:r>
              <a:rPr lang="de">
                <a:solidFill>
                  <a:srgbClr val="990000"/>
                </a:solidFill>
              </a:rPr>
              <a:t>amplification</a:t>
            </a:r>
            <a:r>
              <a:rPr lang="de"/>
              <a:t>? Not bad.</a:t>
            </a:r>
            <a:endParaRPr/>
          </a:p>
        </p:txBody>
      </p:sp>
      <p:sp>
        <p:nvSpPr>
          <p:cNvPr id="167" name="Google Shape;16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8" name="Google Shape;16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69" name="Google Shape;169;p24"/>
          <p:cNvPicPr preferRelativeResize="0"/>
          <p:nvPr/>
        </p:nvPicPr>
        <p:blipFill rotWithShape="1">
          <a:blip r:embed="rId3">
            <a:alphaModFix/>
          </a:blip>
          <a:srcRect b="0" l="0" r="0" t="0"/>
          <a:stretch/>
        </p:blipFill>
        <p:spPr>
          <a:xfrm>
            <a:off x="1981037" y="1777525"/>
            <a:ext cx="5181926" cy="2287925"/>
          </a:xfrm>
          <a:prstGeom prst="rect">
            <a:avLst/>
          </a:prstGeom>
          <a:noFill/>
          <a:ln>
            <a:noFill/>
          </a:ln>
        </p:spPr>
      </p:pic>
      <p:sp>
        <p:nvSpPr>
          <p:cNvPr id="170" name="Google Shape;170;p24"/>
          <p:cNvSpPr/>
          <p:nvPr/>
        </p:nvSpPr>
        <p:spPr>
          <a:xfrm>
            <a:off x="311725" y="2252575"/>
            <a:ext cx="8520600" cy="10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2600">
                <a:latin typeface="Calibri"/>
                <a:ea typeface="Calibri"/>
                <a:cs typeface="Calibri"/>
                <a:sym typeface="Calibri"/>
              </a:rPr>
              <a:t>Some implementations need bug fixes, though!</a:t>
            </a:r>
            <a:endParaRPr sz="2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What causes </a:t>
            </a:r>
            <a:r>
              <a:rPr b="1" lang="de"/>
              <a:t>multiple RTTs</a:t>
            </a:r>
            <a:r>
              <a:rPr lang="de"/>
              <a:t>?</a:t>
            </a:r>
            <a:endParaRPr/>
          </a:p>
        </p:txBody>
      </p:sp>
      <p:sp>
        <p:nvSpPr>
          <p:cNvPr id="176" name="Google Shape;17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200">
              <a:solidFill>
                <a:srgbClr val="999999"/>
              </a:solidFill>
            </a:endParaRPr>
          </a:p>
          <a:p>
            <a:pPr indent="0" lvl="0" marL="0" rtl="0" algn="l">
              <a:spcBef>
                <a:spcPts val="0"/>
              </a:spcBef>
              <a:spcAft>
                <a:spcPts val="1600"/>
              </a:spcAft>
              <a:buNone/>
            </a:pPr>
            <a:r>
              <a:t/>
            </a:r>
            <a:endParaRPr/>
          </a:p>
        </p:txBody>
      </p:sp>
      <p:sp>
        <p:nvSpPr>
          <p:cNvPr id="177" name="Google Shape;17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
        <p:nvSpPr>
          <p:cNvPr id="178" name="Google Shape;178;p25"/>
          <p:cNvSpPr txBox="1"/>
          <p:nvPr/>
        </p:nvSpPr>
        <p:spPr>
          <a:xfrm>
            <a:off x="1401025" y="2416075"/>
            <a:ext cx="2695200" cy="889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RETRY tokens</a:t>
            </a:r>
            <a:br>
              <a:rPr lang="de"/>
            </a:br>
            <a:r>
              <a:rPr lang="de"/>
              <a:t>(DDoS prevention)</a:t>
            </a:r>
            <a:endParaRPr/>
          </a:p>
        </p:txBody>
      </p:sp>
      <p:sp>
        <p:nvSpPr>
          <p:cNvPr id="179" name="Google Shape;179;p25"/>
          <p:cNvSpPr txBox="1"/>
          <p:nvPr/>
        </p:nvSpPr>
        <p:spPr>
          <a:xfrm>
            <a:off x="4928300" y="2416075"/>
            <a:ext cx="2695200" cy="889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a:t>Large TLS certificates</a:t>
            </a:r>
            <a:endParaRPr/>
          </a:p>
          <a:p>
            <a:pPr indent="0" lvl="0" marL="0" rtl="0" algn="ctr">
              <a:spcBef>
                <a:spcPts val="0"/>
              </a:spcBef>
              <a:spcAft>
                <a:spcPts val="0"/>
              </a:spcAft>
              <a:buNone/>
            </a:pPr>
            <a:r>
              <a:rPr lang="de"/>
              <a:t>(in conflict with the 3x limit)</a:t>
            </a:r>
            <a:endParaRPr/>
          </a:p>
        </p:txBody>
      </p:sp>
      <p:sp>
        <p:nvSpPr>
          <p:cNvPr id="180" name="Google Shape;180;p25"/>
          <p:cNvSpPr txBox="1"/>
          <p:nvPr/>
        </p:nvSpPr>
        <p:spPr>
          <a:xfrm>
            <a:off x="1834675" y="3610250"/>
            <a:ext cx="1827900" cy="4002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de">
                <a:solidFill>
                  <a:srgbClr val="999999"/>
                </a:solidFill>
              </a:rPr>
              <a:t>O</a:t>
            </a:r>
            <a:r>
              <a:rPr lang="de">
                <a:solidFill>
                  <a:srgbClr val="999999"/>
                </a:solidFill>
              </a:rPr>
              <a:t>nly 2 domains.</a:t>
            </a:r>
            <a:endParaRPr>
              <a:solidFill>
                <a:srgbClr val="999999"/>
              </a:solidFill>
            </a:endParaRPr>
          </a:p>
        </p:txBody>
      </p:sp>
      <p:sp>
        <p:nvSpPr>
          <p:cNvPr id="181" name="Google Shape;181;p25"/>
          <p:cNvSpPr txBox="1"/>
          <p:nvPr/>
        </p:nvSpPr>
        <p:spPr>
          <a:xfrm>
            <a:off x="5361950" y="3610250"/>
            <a:ext cx="1827900" cy="4002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de"/>
              <a:t>The majority!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85% of TLS data exceed the 3x threshold!</a:t>
            </a:r>
            <a:endParaRPr/>
          </a:p>
        </p:txBody>
      </p:sp>
      <p:sp>
        <p:nvSpPr>
          <p:cNvPr id="187" name="Google Shape;187;p26"/>
          <p:cNvSpPr txBox="1"/>
          <p:nvPr>
            <p:ph idx="1" type="body"/>
          </p:nvPr>
        </p:nvSpPr>
        <p:spPr>
          <a:xfrm>
            <a:off x="311700" y="1156775"/>
            <a:ext cx="8520600" cy="366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de"/>
              <a:t>This causes multiple round trip times.</a:t>
            </a:r>
            <a:endParaRPr/>
          </a:p>
        </p:txBody>
      </p:sp>
      <p:sp>
        <p:nvSpPr>
          <p:cNvPr id="188" name="Google Shape;18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89" name="Google Shape;189;p26"/>
          <p:cNvPicPr preferRelativeResize="0"/>
          <p:nvPr/>
        </p:nvPicPr>
        <p:blipFill rotWithShape="1">
          <a:blip r:embed="rId3">
            <a:alphaModFix/>
          </a:blip>
          <a:srcRect b="0" l="0" r="0" t="0"/>
          <a:stretch/>
        </p:blipFill>
        <p:spPr>
          <a:xfrm>
            <a:off x="1841450" y="2021750"/>
            <a:ext cx="5461125" cy="2297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What is the </a:t>
            </a:r>
            <a:r>
              <a:rPr lang="de">
                <a:solidFill>
                  <a:srgbClr val="38761D"/>
                </a:solidFill>
              </a:rPr>
              <a:t>best-performing</a:t>
            </a:r>
            <a:r>
              <a:rPr lang="de"/>
              <a:t> INITIAL size </a:t>
            </a:r>
            <a:br>
              <a:rPr lang="de"/>
            </a:br>
            <a:r>
              <a:rPr lang="de"/>
              <a:t>to not induce an additional RTT given current TLS certs?</a:t>
            </a:r>
            <a:endParaRPr/>
          </a:p>
        </p:txBody>
      </p:sp>
      <p:sp>
        <p:nvSpPr>
          <p:cNvPr id="195" name="Google Shape;19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
        <p:nvSpPr>
          <p:cNvPr id="196" name="Google Shape;19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br>
              <a:rPr lang="de"/>
            </a:br>
            <a:endParaRPr/>
          </a:p>
          <a:p>
            <a:pPr indent="0" lvl="0" marL="0" rtl="0" algn="r">
              <a:spcBef>
                <a:spcPts val="1600"/>
              </a:spcBef>
              <a:spcAft>
                <a:spcPts val="1600"/>
              </a:spcAft>
              <a:buNone/>
            </a:pPr>
            <a:r>
              <a:rPr b="1" lang="de" sz="2200"/>
              <a:t>Currently, it is ~1350 bytes.</a:t>
            </a:r>
            <a:br>
              <a:rPr lang="de"/>
            </a:br>
            <a:br>
              <a:rPr lang="de"/>
            </a:br>
            <a:r>
              <a:rPr lang="de"/>
              <a:t>Trade-off:</a:t>
            </a:r>
            <a:br>
              <a:rPr lang="de"/>
            </a:br>
            <a:r>
              <a:rPr lang="de"/>
              <a:t>    </a:t>
            </a:r>
            <a:r>
              <a:rPr lang="de" sz="1400"/>
              <a:t>Small INITIALs trigger multiple RTTs due to large TLS certificates.</a:t>
            </a:r>
            <a:br>
              <a:rPr lang="de" sz="1400"/>
            </a:br>
            <a:r>
              <a:rPr lang="de" sz="1400"/>
              <a:t>     Large </a:t>
            </a:r>
            <a:r>
              <a:rPr lang="de" sz="1400"/>
              <a:t>INITIALs reduce </a:t>
            </a:r>
            <a:r>
              <a:rPr lang="de" sz="1400"/>
              <a:t>reachability</a:t>
            </a:r>
            <a:r>
              <a:rPr lang="de" sz="1400"/>
              <a:t> because QUIC forbids IP fragmentation</a:t>
            </a:r>
            <a:r>
              <a:rPr lang="de" sz="1400"/>
              <a:t>!</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idx="1" type="body"/>
          </p:nvPr>
        </p:nvSpPr>
        <p:spPr>
          <a:xfrm>
            <a:off x="311700" y="1152475"/>
            <a:ext cx="8520600" cy="3416400"/>
          </a:xfrm>
          <a:prstGeom prst="rect">
            <a:avLst/>
          </a:prstGeom>
          <a:noFill/>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de"/>
              <a:t>Reduce the size of your TLS data!</a:t>
            </a:r>
            <a:br>
              <a:rPr lang="de"/>
            </a:br>
            <a:r>
              <a:rPr lang="de">
                <a:solidFill>
                  <a:srgbClr val="999999"/>
                </a:solidFill>
              </a:rPr>
              <a:t>Be below 3x of </a:t>
            </a:r>
            <a:r>
              <a:rPr lang="de">
                <a:solidFill>
                  <a:srgbClr val="999999"/>
                </a:solidFill>
              </a:rPr>
              <a:t>common requests to</a:t>
            </a:r>
            <a:r>
              <a:rPr lang="de">
                <a:solidFill>
                  <a:srgbClr val="999999"/>
                </a:solidFill>
              </a:rPr>
              <a:t> fit into the 1RTT handshake.</a:t>
            </a:r>
            <a:br>
              <a:rPr lang="de"/>
            </a:br>
            <a:endParaRPr/>
          </a:p>
          <a:p>
            <a:pPr indent="-342900" lvl="0" marL="457200" rtl="0" algn="l">
              <a:spcBef>
                <a:spcPts val="0"/>
              </a:spcBef>
              <a:spcAft>
                <a:spcPts val="0"/>
              </a:spcAft>
              <a:buSzPts val="1800"/>
              <a:buAutoNum type="arabicPeriod"/>
            </a:pPr>
            <a:r>
              <a:rPr lang="de"/>
              <a:t>Activate </a:t>
            </a:r>
            <a:r>
              <a:rPr lang="de">
                <a:highlight>
                  <a:srgbClr val="D9D9D9"/>
                </a:highlight>
                <a:latin typeface="Courier New"/>
                <a:ea typeface="Courier New"/>
                <a:cs typeface="Courier New"/>
                <a:sym typeface="Courier New"/>
              </a:rPr>
              <a:t>RETRY</a:t>
            </a:r>
            <a:r>
              <a:rPr lang="de"/>
              <a:t> tokens!</a:t>
            </a:r>
            <a:br>
              <a:rPr lang="de"/>
            </a:br>
            <a:r>
              <a:rPr lang="de">
                <a:solidFill>
                  <a:srgbClr val="999999"/>
                </a:solidFill>
              </a:rPr>
              <a:t>QUIC INITIAL DDoS floods are a rising threat vector! </a:t>
            </a:r>
            <a:r>
              <a:rPr lang="de" u="sng">
                <a:solidFill>
                  <a:srgbClr val="999999"/>
                </a:solidFill>
                <a:hlinkClick r:id="rId3">
                  <a:extLst>
                    <a:ext uri="{A12FA001-AC4F-418D-AE19-62706E023703}">
                      <ahyp:hlinkClr val="tx"/>
                    </a:ext>
                  </a:extLst>
                </a:hlinkClick>
              </a:rPr>
              <a:t>[ACM IMC’21]</a:t>
            </a:r>
            <a:br>
              <a:rPr lang="de"/>
            </a:br>
            <a:r>
              <a:rPr lang="de">
                <a:solidFill>
                  <a:srgbClr val="999999"/>
                </a:solidFill>
                <a:latin typeface="Courier New"/>
                <a:ea typeface="Courier New"/>
                <a:cs typeface="Courier New"/>
                <a:sym typeface="Courier New"/>
              </a:rPr>
              <a:t>RETRY</a:t>
            </a:r>
            <a:r>
              <a:rPr lang="de">
                <a:solidFill>
                  <a:srgbClr val="999999"/>
                </a:solidFill>
              </a:rPr>
              <a:t> </a:t>
            </a:r>
            <a:r>
              <a:rPr lang="de">
                <a:solidFill>
                  <a:srgbClr val="999999"/>
                </a:solidFill>
              </a:rPr>
              <a:t>enables DDoS </a:t>
            </a:r>
            <a:r>
              <a:rPr lang="de">
                <a:solidFill>
                  <a:srgbClr val="999999"/>
                </a:solidFill>
              </a:rPr>
              <a:t>prevention</a:t>
            </a:r>
            <a:r>
              <a:rPr lang="de">
                <a:solidFill>
                  <a:srgbClr val="999999"/>
                </a:solidFill>
              </a:rPr>
              <a:t> for ZERO additional cost compared to current deployments (with multiple RTTs). </a:t>
            </a:r>
            <a:endParaRPr>
              <a:solidFill>
                <a:srgbClr val="999999"/>
              </a:solidFill>
            </a:endParaRPr>
          </a:p>
        </p:txBody>
      </p:sp>
      <p:sp>
        <p:nvSpPr>
          <p:cNvPr id="202" name="Google Shape;20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Recommendations to operators</a:t>
            </a:r>
            <a:br>
              <a:rPr lang="de"/>
            </a:br>
            <a:r>
              <a:rPr lang="de">
                <a:solidFill>
                  <a:srgbClr val="999999"/>
                </a:solidFill>
              </a:rPr>
              <a:t>if you care about delay and DDoS prevention</a:t>
            </a:r>
            <a:endParaRPr>
              <a:solidFill>
                <a:srgbClr val="999999"/>
              </a:solidFill>
            </a:endParaRPr>
          </a:p>
        </p:txBody>
      </p:sp>
      <p:sp>
        <p:nvSpPr>
          <p:cNvPr id="203" name="Google Shape;20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Test your QUIC server today! An o</a:t>
            </a:r>
            <a:r>
              <a:rPr lang="de"/>
              <a:t>pen source tool.</a:t>
            </a:r>
            <a:endParaRPr/>
          </a:p>
        </p:txBody>
      </p:sp>
      <p:sp>
        <p:nvSpPr>
          <p:cNvPr id="209" name="Google Shape;209;p29"/>
          <p:cNvSpPr txBox="1"/>
          <p:nvPr>
            <p:ph idx="1" type="body"/>
          </p:nvPr>
        </p:nvSpPr>
        <p:spPr>
          <a:xfrm>
            <a:off x="311700" y="4127450"/>
            <a:ext cx="8520600" cy="7227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de" sz="2400" u="sng">
                <a:solidFill>
                  <a:schemeClr val="hlink"/>
                </a:solidFill>
                <a:hlinkClick r:id="rId3"/>
              </a:rPr>
              <a:t>https://github.com/microsoft/quicreach</a:t>
            </a:r>
            <a:endParaRPr/>
          </a:p>
        </p:txBody>
      </p:sp>
      <p:sp>
        <p:nvSpPr>
          <p:cNvPr id="210" name="Google Shape;21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211" name="Google Shape;211;p29"/>
          <p:cNvPicPr preferRelativeResize="0"/>
          <p:nvPr/>
        </p:nvPicPr>
        <p:blipFill rotWithShape="1">
          <a:blip r:embed="rId4">
            <a:alphaModFix/>
          </a:blip>
          <a:srcRect b="5951" l="0" r="0" t="2623"/>
          <a:stretch/>
        </p:blipFill>
        <p:spPr>
          <a:xfrm>
            <a:off x="1036988" y="1455900"/>
            <a:ext cx="7070024" cy="24252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8" name="Google Shape;21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219" name="Google Shape;219;p30"/>
          <p:cNvPicPr preferRelativeResize="0"/>
          <p:nvPr/>
        </p:nvPicPr>
        <p:blipFill rotWithShape="1">
          <a:blip r:embed="rId3">
            <a:alphaModFix/>
          </a:blip>
          <a:srcRect b="0" l="1123" r="1211" t="0"/>
          <a:stretch/>
        </p:blipFill>
        <p:spPr>
          <a:xfrm>
            <a:off x="0" y="0"/>
            <a:ext cx="9143999" cy="5143500"/>
          </a:xfrm>
          <a:prstGeom prst="rect">
            <a:avLst/>
          </a:prstGeom>
          <a:noFill/>
          <a:ln>
            <a:noFill/>
          </a:ln>
        </p:spPr>
      </p:pic>
      <p:sp>
        <p:nvSpPr>
          <p:cNvPr id="220" name="Google Shape;220;p30"/>
          <p:cNvSpPr txBox="1"/>
          <p:nvPr/>
        </p:nvSpPr>
        <p:spPr>
          <a:xfrm>
            <a:off x="2509200" y="2435625"/>
            <a:ext cx="4238400" cy="189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3700">
                <a:solidFill>
                  <a:schemeClr val="dk1"/>
                </a:solidFill>
                <a:latin typeface="Courier New"/>
                <a:ea typeface="Courier New"/>
                <a:cs typeface="Courier New"/>
                <a:sym typeface="Courier New"/>
              </a:rPr>
              <a:t>Check your QUIC / TLS deployment!</a:t>
            </a:r>
            <a:endParaRPr b="1" sz="3700">
              <a:solidFill>
                <a:schemeClr val="dk1"/>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de" sz="2500"/>
              <a:t>Backup</a:t>
            </a:r>
            <a:endParaRPr b="1" sz="2500"/>
          </a:p>
        </p:txBody>
      </p:sp>
      <p:sp>
        <p:nvSpPr>
          <p:cNvPr id="227" name="Google Shape;227;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Recap: RIPE 84 on Monday</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67" name="Google Shape;67;p14"/>
          <p:cNvPicPr preferRelativeResize="0"/>
          <p:nvPr/>
        </p:nvPicPr>
        <p:blipFill rotWithShape="1">
          <a:blip r:embed="rId3">
            <a:alphaModFix/>
          </a:blip>
          <a:srcRect b="0" l="0" r="0" t="26831"/>
          <a:stretch/>
        </p:blipFill>
        <p:spPr>
          <a:xfrm>
            <a:off x="1399250" y="1366828"/>
            <a:ext cx="6345498" cy="34163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Are you saying we should increase the 3x limit?</a:t>
            </a:r>
            <a:endParaRPr/>
          </a:p>
        </p:txBody>
      </p:sp>
      <p:sp>
        <p:nvSpPr>
          <p:cNvPr id="233" name="Google Shape;233;p32"/>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r">
              <a:spcBef>
                <a:spcPts val="0"/>
              </a:spcBef>
              <a:spcAft>
                <a:spcPts val="1600"/>
              </a:spcAft>
              <a:buNone/>
            </a:pPr>
            <a:r>
              <a:rPr b="1" lang="de" sz="3200"/>
              <a:t>No. </a:t>
            </a:r>
            <a:br>
              <a:rPr b="1" lang="de" sz="3200"/>
            </a:br>
            <a:r>
              <a:rPr lang="de"/>
              <a:t>Let’s first find out what a space-efficient but secure TLS config looks like.</a:t>
            </a:r>
            <a:br>
              <a:rPr lang="de"/>
            </a:br>
            <a:r>
              <a:rPr lang="de"/>
              <a:t>The 3x limit could encourage optimal configs.</a:t>
            </a:r>
            <a:endParaRPr/>
          </a:p>
        </p:txBody>
      </p:sp>
      <p:sp>
        <p:nvSpPr>
          <p:cNvPr id="234" name="Google Shape;23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How can you decrease your TLS data size?</a:t>
            </a:r>
            <a:endParaRPr/>
          </a:p>
        </p:txBody>
      </p:sp>
      <p:sp>
        <p:nvSpPr>
          <p:cNvPr id="240" name="Google Shape;240;p33"/>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lang="de"/>
              <a:t>Use algorithms with smaller signature footprint (elliptic instead of RSA).</a:t>
            </a:r>
            <a:endParaRPr/>
          </a:p>
          <a:p>
            <a:pPr indent="-342900" lvl="0" marL="457200" rtl="0" algn="l">
              <a:spcBef>
                <a:spcPts val="0"/>
              </a:spcBef>
              <a:spcAft>
                <a:spcPts val="0"/>
              </a:spcAft>
              <a:buSzPts val="1800"/>
              <a:buAutoNum type="arabicPeriod"/>
            </a:pPr>
            <a:r>
              <a:rPr lang="de"/>
              <a:t>We observe certificates with a long list of </a:t>
            </a:r>
            <a:r>
              <a:rPr lang="de"/>
              <a:t>Subject Alt Names (SANs), reduce them!</a:t>
            </a:r>
            <a:endParaRPr/>
          </a:p>
          <a:p>
            <a:pPr indent="-342900" lvl="0" marL="457200" rtl="0" algn="l">
              <a:spcBef>
                <a:spcPts val="0"/>
              </a:spcBef>
              <a:spcAft>
                <a:spcPts val="0"/>
              </a:spcAft>
              <a:buSzPts val="1800"/>
              <a:buAutoNum type="arabicPeriod"/>
            </a:pPr>
            <a:r>
              <a:rPr lang="de"/>
              <a:t>This is a joint effort due to certificate chains.</a:t>
            </a:r>
            <a:endParaRPr/>
          </a:p>
        </p:txBody>
      </p:sp>
      <p:sp>
        <p:nvSpPr>
          <p:cNvPr id="241" name="Google Shape;241;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Load balancers also add bloat!</a:t>
            </a:r>
            <a:endParaRPr/>
          </a:p>
        </p:txBody>
      </p:sp>
      <p:sp>
        <p:nvSpPr>
          <p:cNvPr id="247" name="Google Shape;247;p34"/>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We are scanning top domains with a very large user base. → Load balancers.</a:t>
            </a:r>
            <a:endParaRPr/>
          </a:p>
          <a:p>
            <a:pPr indent="0" lvl="0" marL="0" rtl="0" algn="l">
              <a:spcBef>
                <a:spcPts val="1600"/>
              </a:spcBef>
              <a:spcAft>
                <a:spcPts val="1600"/>
              </a:spcAft>
              <a:buNone/>
            </a:pPr>
            <a:r>
              <a:rPr lang="de"/>
              <a:t>Packet encapsulation is used between L4 and L7 load balancers (+20 bytes).</a:t>
            </a:r>
            <a:endParaRPr/>
          </a:p>
        </p:txBody>
      </p:sp>
      <p:sp>
        <p:nvSpPr>
          <p:cNvPr id="248" name="Google Shape;24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RFC 9000 and </a:t>
            </a:r>
            <a:r>
              <a:rPr lang="de"/>
              <a:t>the 3x threshold for unvalidated clients</a:t>
            </a:r>
            <a:endParaRPr/>
          </a:p>
        </p:txBody>
      </p:sp>
      <p:sp>
        <p:nvSpPr>
          <p:cNvPr id="254" name="Google Shape;254;p35"/>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a:t> 8.1. Address Validation during Connection Establishment</a:t>
            </a:r>
            <a:endParaRPr b="1"/>
          </a:p>
          <a:p>
            <a:pPr indent="0" lvl="0" marL="0" rtl="0" algn="l">
              <a:spcBef>
                <a:spcPts val="1600"/>
              </a:spcBef>
              <a:spcAft>
                <a:spcPts val="0"/>
              </a:spcAft>
              <a:buNone/>
            </a:pPr>
            <a:r>
              <a:rPr i="1" lang="de"/>
              <a:t>Prior to validating the client address, servers MUST NOT send more than three times as many bytes as the number of bytes they have received.</a:t>
            </a:r>
            <a:endParaRPr i="1"/>
          </a:p>
          <a:p>
            <a:pPr indent="0" lvl="0" marL="0" rtl="0" algn="l">
              <a:spcBef>
                <a:spcPts val="1600"/>
              </a:spcBef>
              <a:spcAft>
                <a:spcPts val="0"/>
              </a:spcAft>
              <a:buClr>
                <a:schemeClr val="dk1"/>
              </a:buClr>
              <a:buSzPts val="1100"/>
              <a:buFont typeface="Arial"/>
              <a:buNone/>
            </a:pPr>
            <a:r>
              <a:rPr b="1" lang="de"/>
              <a:t> 17.2.5. Retry Packet</a:t>
            </a:r>
            <a:endParaRPr b="1"/>
          </a:p>
          <a:p>
            <a:pPr indent="0" lvl="0" marL="0" rtl="0" algn="l">
              <a:spcBef>
                <a:spcPts val="1600"/>
              </a:spcBef>
              <a:spcAft>
                <a:spcPts val="1600"/>
              </a:spcAft>
              <a:buNone/>
            </a:pPr>
            <a:r>
              <a:rPr i="1" lang="de"/>
              <a:t>An opaque token that the server can use to validate the client's address.</a:t>
            </a:r>
            <a:endParaRPr i="1"/>
          </a:p>
        </p:txBody>
      </p:sp>
      <p:sp>
        <p:nvSpPr>
          <p:cNvPr id="255" name="Google Shape;25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RFC 9000 and IP fragmentation</a:t>
            </a:r>
            <a:endParaRPr/>
          </a:p>
        </p:txBody>
      </p:sp>
      <p:sp>
        <p:nvSpPr>
          <p:cNvPr id="261" name="Google Shape;261;p36"/>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de"/>
              <a:t> 14. Datagram Size</a:t>
            </a:r>
            <a:endParaRPr b="1"/>
          </a:p>
          <a:p>
            <a:pPr indent="0" lvl="0" marL="0" rtl="0" algn="l">
              <a:spcBef>
                <a:spcPts val="1600"/>
              </a:spcBef>
              <a:spcAft>
                <a:spcPts val="1600"/>
              </a:spcAft>
              <a:buNone/>
            </a:pPr>
            <a:r>
              <a:rPr i="1" lang="de"/>
              <a:t>UDP datagrams MUST NOT be fragmented at the IP layer. In IPv4 [IPv4], the Don't Fragment (DF) bit MUST be set if possible, to prevent fragmentation on the path.</a:t>
            </a:r>
            <a:endParaRPr i="1"/>
          </a:p>
        </p:txBody>
      </p:sp>
      <p:sp>
        <p:nvSpPr>
          <p:cNvPr id="262" name="Google Shape;262;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QUIC INITIALS (relative).</a:t>
            </a:r>
            <a:endParaRPr/>
          </a:p>
        </p:txBody>
      </p:sp>
      <p:sp>
        <p:nvSpPr>
          <p:cNvPr id="268" name="Google Shape;26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69" name="Google Shape;26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270" name="Google Shape;270;p37"/>
          <p:cNvPicPr preferRelativeResize="0"/>
          <p:nvPr/>
        </p:nvPicPr>
        <p:blipFill>
          <a:blip r:embed="rId3">
            <a:alphaModFix/>
          </a:blip>
          <a:stretch>
            <a:fillRect/>
          </a:stretch>
        </p:blipFill>
        <p:spPr>
          <a:xfrm>
            <a:off x="2136960" y="1381100"/>
            <a:ext cx="4870075" cy="3337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&gt;50% of 1k top domains have large TLS certificate data!</a:t>
            </a:r>
            <a:endParaRPr/>
          </a:p>
        </p:txBody>
      </p:sp>
      <p:sp>
        <p:nvSpPr>
          <p:cNvPr id="276" name="Google Shape;276;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77" name="Google Shape;277;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278" name="Google Shape;278;p38"/>
          <p:cNvPicPr preferRelativeResize="0"/>
          <p:nvPr/>
        </p:nvPicPr>
        <p:blipFill>
          <a:blip r:embed="rId3">
            <a:alphaModFix/>
          </a:blip>
          <a:stretch>
            <a:fillRect/>
          </a:stretch>
        </p:blipFill>
        <p:spPr>
          <a:xfrm>
            <a:off x="1972825" y="1720255"/>
            <a:ext cx="5198349" cy="228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QUIC vs TCP certificate data.</a:t>
            </a:r>
            <a:endParaRPr/>
          </a:p>
        </p:txBody>
      </p:sp>
      <p:sp>
        <p:nvSpPr>
          <p:cNvPr id="284" name="Google Shape;284;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de"/>
            </a:br>
            <a:r>
              <a:rPr lang="de"/>
              <a:t>TLS data received over QUIC or TCP has roughly the same size.</a:t>
            </a:r>
            <a:br>
              <a:rPr lang="de"/>
            </a:br>
            <a:r>
              <a:rPr lang="de"/>
              <a:t>We observe ~100 bytes more with QUIC.</a:t>
            </a:r>
            <a:endParaRPr/>
          </a:p>
          <a:p>
            <a:pPr indent="0" lvl="0" marL="0" rtl="0" algn="l">
              <a:spcBef>
                <a:spcPts val="1600"/>
              </a:spcBef>
              <a:spcAft>
                <a:spcPts val="1600"/>
              </a:spcAft>
              <a:buNone/>
            </a:pPr>
            <a:r>
              <a:t/>
            </a:r>
            <a:endParaRPr/>
          </a:p>
        </p:txBody>
      </p:sp>
      <p:sp>
        <p:nvSpPr>
          <p:cNvPr id="285" name="Google Shape;285;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286" name="Google Shape;286;p39"/>
          <p:cNvPicPr preferRelativeResize="0"/>
          <p:nvPr/>
        </p:nvPicPr>
        <p:blipFill rotWithShape="1">
          <a:blip r:embed="rId3">
            <a:alphaModFix/>
          </a:blip>
          <a:srcRect b="0" l="0" r="0" t="0"/>
          <a:stretch/>
        </p:blipFill>
        <p:spPr>
          <a:xfrm>
            <a:off x="1847800" y="2365372"/>
            <a:ext cx="5448399" cy="239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a:t>
            </a:r>
            <a:r>
              <a:rPr lang="de"/>
              <a:t>esign goals of </a:t>
            </a:r>
            <a:r>
              <a:rPr lang="de"/>
              <a:t>QUIC handshakes.</a:t>
            </a:r>
            <a:endParaRPr/>
          </a:p>
        </p:txBody>
      </p:sp>
      <p:sp>
        <p:nvSpPr>
          <p:cNvPr id="73" name="Google Shape;73;p15"/>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de" sz="2400"/>
              <a:t>Reduce round trip times.</a:t>
            </a:r>
            <a:br>
              <a:rPr lang="de"/>
            </a:br>
            <a:r>
              <a:rPr lang="de"/>
              <a:t>TCP/TLS/HTTP handshakes coalesced into 1RTT.</a:t>
            </a:r>
            <a:endParaRPr/>
          </a:p>
          <a:p>
            <a:pPr indent="0" lvl="0" marL="0" rtl="0" algn="r">
              <a:spcBef>
                <a:spcPts val="1600"/>
              </a:spcBef>
              <a:spcAft>
                <a:spcPts val="1600"/>
              </a:spcAft>
              <a:buNone/>
            </a:pPr>
            <a:r>
              <a:rPr b="1" lang="de" sz="2400"/>
              <a:t>Prevent UDP amplification attacks.</a:t>
            </a:r>
            <a:br>
              <a:rPr lang="de"/>
            </a:br>
            <a:r>
              <a:rPr lang="de"/>
              <a:t>RFC limits response size to 3x of an (unauthenticated) request.</a:t>
            </a:r>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practice.</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descr="Ein Bild, das Text enthält.&#10;&#10;Beschreibung automatisch generiert." id="82" name="Google Shape;82;p16"/>
          <p:cNvPicPr preferRelativeResize="0"/>
          <p:nvPr/>
        </p:nvPicPr>
        <p:blipFill rotWithShape="1">
          <a:blip r:embed="rId3">
            <a:alphaModFix/>
          </a:blip>
          <a:srcRect b="43560" l="0" r="-100" t="0"/>
          <a:stretch/>
        </p:blipFill>
        <p:spPr>
          <a:xfrm>
            <a:off x="1806000" y="1573350"/>
            <a:ext cx="5532000" cy="1683600"/>
          </a:xfrm>
          <a:prstGeom prst="rect">
            <a:avLst/>
          </a:prstGeom>
          <a:noFill/>
          <a:ln>
            <a:noFill/>
          </a:ln>
        </p:spPr>
      </p:pic>
      <p:sp>
        <p:nvSpPr>
          <p:cNvPr id="83" name="Google Shape;83;p16"/>
          <p:cNvSpPr/>
          <p:nvPr/>
        </p:nvSpPr>
        <p:spPr>
          <a:xfrm>
            <a:off x="566600" y="1749175"/>
            <a:ext cx="1089000" cy="150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2100">
                <a:latin typeface="Calibri"/>
                <a:ea typeface="Calibri"/>
                <a:cs typeface="Calibri"/>
                <a:sym typeface="Calibri"/>
              </a:rPr>
              <a:t>Client</a:t>
            </a:r>
            <a:endParaRPr sz="2100">
              <a:latin typeface="Calibri"/>
              <a:ea typeface="Calibri"/>
              <a:cs typeface="Calibri"/>
              <a:sym typeface="Calibri"/>
            </a:endParaRPr>
          </a:p>
        </p:txBody>
      </p:sp>
      <p:sp>
        <p:nvSpPr>
          <p:cNvPr id="84" name="Google Shape;84;p16"/>
          <p:cNvSpPr/>
          <p:nvPr/>
        </p:nvSpPr>
        <p:spPr>
          <a:xfrm>
            <a:off x="7488400" y="1749175"/>
            <a:ext cx="1089000" cy="150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de" sz="2100">
                <a:latin typeface="Calibri"/>
                <a:ea typeface="Calibri"/>
                <a:cs typeface="Calibri"/>
                <a:sym typeface="Calibri"/>
              </a:rPr>
              <a:t>Server</a:t>
            </a:r>
            <a:endParaRPr sz="2100">
              <a:latin typeface="Calibri"/>
              <a:ea typeface="Calibri"/>
              <a:cs typeface="Calibri"/>
              <a:sym typeface="Calibri"/>
            </a:endParaRPr>
          </a:p>
        </p:txBody>
      </p:sp>
      <p:sp>
        <p:nvSpPr>
          <p:cNvPr id="85" name="Google Shape;85;p16"/>
          <p:cNvSpPr/>
          <p:nvPr/>
        </p:nvSpPr>
        <p:spPr>
          <a:xfrm>
            <a:off x="2773525" y="2414000"/>
            <a:ext cx="462300" cy="1005300"/>
          </a:xfrm>
          <a:prstGeom prst="ellipse">
            <a:avLst/>
          </a:prstGeom>
          <a:solidFill>
            <a:srgbClr val="DD7E6B">
              <a:alpha val="65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3529275" y="3466150"/>
            <a:ext cx="2824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600">
                <a:latin typeface="Calibri"/>
                <a:ea typeface="Calibri"/>
                <a:cs typeface="Calibri"/>
                <a:sym typeface="Calibri"/>
              </a:rPr>
              <a:t>Should be ≤</a:t>
            </a:r>
            <a:r>
              <a:rPr lang="de" sz="1600">
                <a:latin typeface="Calibri"/>
                <a:ea typeface="Calibri"/>
                <a:cs typeface="Calibri"/>
                <a:sym typeface="Calibri"/>
              </a:rPr>
              <a:t>3x</a:t>
            </a:r>
            <a:r>
              <a:rPr lang="de" sz="1600">
                <a:latin typeface="Calibri"/>
                <a:ea typeface="Calibri"/>
                <a:cs typeface="Calibri"/>
                <a:sym typeface="Calibri"/>
              </a:rPr>
              <a:t> INITIAL.</a:t>
            </a:r>
            <a:endParaRPr sz="1600">
              <a:latin typeface="Calibri"/>
              <a:ea typeface="Calibri"/>
              <a:cs typeface="Calibri"/>
              <a:sym typeface="Calibri"/>
            </a:endParaRPr>
          </a:p>
          <a:p>
            <a:pPr indent="0" lvl="0" marL="0" rtl="0" algn="l">
              <a:spcBef>
                <a:spcPts val="0"/>
              </a:spcBef>
              <a:spcAft>
                <a:spcPts val="0"/>
              </a:spcAft>
              <a:buNone/>
            </a:pPr>
            <a:r>
              <a:rPr lang="de" sz="1600">
                <a:latin typeface="Calibri"/>
                <a:ea typeface="Calibri"/>
                <a:cs typeface="Calibri"/>
                <a:sym typeface="Calibri"/>
              </a:rPr>
              <a:t>Mainly steered by TLS cert.</a:t>
            </a:r>
            <a:endParaRPr sz="1600">
              <a:latin typeface="Calibri"/>
              <a:ea typeface="Calibri"/>
              <a:cs typeface="Calibri"/>
              <a:sym typeface="Calibri"/>
            </a:endParaRPr>
          </a:p>
          <a:p>
            <a:pPr indent="0" lvl="0" marL="0" rtl="0" algn="l">
              <a:spcBef>
                <a:spcPts val="0"/>
              </a:spcBef>
              <a:spcAft>
                <a:spcPts val="0"/>
              </a:spcAft>
              <a:buNone/>
            </a:pPr>
            <a:r>
              <a:rPr lang="de" sz="1600">
                <a:latin typeface="Calibri"/>
                <a:ea typeface="Calibri"/>
                <a:cs typeface="Calibri"/>
                <a:sym typeface="Calibri"/>
              </a:rPr>
              <a:t>Under the </a:t>
            </a:r>
            <a:r>
              <a:rPr lang="de" sz="1600">
                <a:latin typeface="Calibri"/>
                <a:ea typeface="Calibri"/>
                <a:cs typeface="Calibri"/>
                <a:sym typeface="Calibri"/>
              </a:rPr>
              <a:t>control</a:t>
            </a:r>
            <a:r>
              <a:rPr lang="de" sz="1600">
                <a:latin typeface="Calibri"/>
                <a:ea typeface="Calibri"/>
                <a:cs typeface="Calibri"/>
                <a:sym typeface="Calibri"/>
              </a:rPr>
              <a:t> of the server.</a:t>
            </a:r>
            <a:endParaRPr sz="1600">
              <a:latin typeface="Calibri"/>
              <a:ea typeface="Calibri"/>
              <a:cs typeface="Calibri"/>
              <a:sym typeface="Calibri"/>
            </a:endParaRPr>
          </a:p>
        </p:txBody>
      </p:sp>
      <p:cxnSp>
        <p:nvCxnSpPr>
          <p:cNvPr id="87" name="Google Shape;87;p16"/>
          <p:cNvCxnSpPr>
            <a:endCxn id="85" idx="5"/>
          </p:cNvCxnSpPr>
          <p:nvPr/>
        </p:nvCxnSpPr>
        <p:spPr>
          <a:xfrm rot="10800000">
            <a:off x="3168123" y="3272077"/>
            <a:ext cx="361200" cy="403800"/>
          </a:xfrm>
          <a:prstGeom prst="straightConnector1">
            <a:avLst/>
          </a:prstGeom>
          <a:noFill/>
          <a:ln cap="flat" cmpd="sng" w="38100">
            <a:solidFill>
              <a:srgbClr val="666666"/>
            </a:solidFill>
            <a:prstDash val="solid"/>
            <a:round/>
            <a:headEnd len="med" w="med"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We actively scanned 1k top domains.</a:t>
            </a:r>
            <a:endParaRPr/>
          </a:p>
        </p:txBody>
      </p:sp>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4" name="Google Shape;9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95" name="Google Shape;95;p17"/>
          <p:cNvPicPr preferRelativeResize="0"/>
          <p:nvPr/>
        </p:nvPicPr>
        <p:blipFill rotWithShape="1">
          <a:blip r:embed="rId3">
            <a:alphaModFix/>
          </a:blip>
          <a:srcRect b="0" l="0" r="0" t="0"/>
          <a:stretch/>
        </p:blipFill>
        <p:spPr>
          <a:xfrm>
            <a:off x="1470825" y="2076496"/>
            <a:ext cx="6265751" cy="188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Have the design goals been met? </a:t>
            </a:r>
            <a:r>
              <a:rPr lang="de">
                <a:solidFill>
                  <a:srgbClr val="980000"/>
                </a:solidFill>
              </a:rPr>
              <a:t>No!</a:t>
            </a:r>
            <a:endParaRPr>
              <a:solidFill>
                <a:srgbClr val="980000"/>
              </a:solidFill>
            </a:endParaRPr>
          </a:p>
        </p:txBody>
      </p:sp>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2" name="Google Shape;10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03" name="Google Shape;103;p18"/>
          <p:cNvPicPr preferRelativeResize="0"/>
          <p:nvPr/>
        </p:nvPicPr>
        <p:blipFill rotWithShape="1">
          <a:blip r:embed="rId3">
            <a:alphaModFix/>
          </a:blip>
          <a:srcRect b="0" l="49" r="49" t="0"/>
          <a:stretch/>
        </p:blipFill>
        <p:spPr>
          <a:xfrm>
            <a:off x="797226" y="1416650"/>
            <a:ext cx="4806351" cy="3297100"/>
          </a:xfrm>
          <a:prstGeom prst="rect">
            <a:avLst/>
          </a:prstGeom>
          <a:noFill/>
          <a:ln>
            <a:noFill/>
          </a:ln>
        </p:spPr>
      </p:pic>
      <p:sp>
        <p:nvSpPr>
          <p:cNvPr id="104" name="Google Shape;104;p18"/>
          <p:cNvSpPr/>
          <p:nvPr/>
        </p:nvSpPr>
        <p:spPr>
          <a:xfrm>
            <a:off x="2643725" y="2506525"/>
            <a:ext cx="2842800" cy="14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2643725" y="3997000"/>
            <a:ext cx="2900700" cy="44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1492200" y="2506525"/>
            <a:ext cx="977100" cy="14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1426575" y="4059200"/>
            <a:ext cx="1042800" cy="44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Have the design goals </a:t>
            </a:r>
            <a:r>
              <a:rPr lang="de"/>
              <a:t>been</a:t>
            </a:r>
            <a:r>
              <a:rPr lang="de"/>
              <a:t> met? </a:t>
            </a:r>
            <a:r>
              <a:rPr lang="de">
                <a:solidFill>
                  <a:srgbClr val="980000"/>
                </a:solidFill>
              </a:rPr>
              <a:t>No!</a:t>
            </a:r>
            <a:endParaRPr>
              <a:solidFill>
                <a:srgbClr val="980000"/>
              </a:solidFill>
            </a:endParaRPr>
          </a:p>
        </p:txBody>
      </p:sp>
      <p:sp>
        <p:nvSpPr>
          <p:cNvPr id="113" name="Google Shape;11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4" name="Google Shape;11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15" name="Google Shape;115;p19"/>
          <p:cNvPicPr preferRelativeResize="0"/>
          <p:nvPr/>
        </p:nvPicPr>
        <p:blipFill rotWithShape="1">
          <a:blip r:embed="rId3">
            <a:alphaModFix/>
          </a:blip>
          <a:srcRect b="0" l="49" r="49" t="0"/>
          <a:stretch/>
        </p:blipFill>
        <p:spPr>
          <a:xfrm>
            <a:off x="797226" y="1416650"/>
            <a:ext cx="4806351" cy="3297100"/>
          </a:xfrm>
          <a:prstGeom prst="rect">
            <a:avLst/>
          </a:prstGeom>
          <a:noFill/>
          <a:ln>
            <a:noFill/>
          </a:ln>
        </p:spPr>
      </p:pic>
      <p:sp>
        <p:nvSpPr>
          <p:cNvPr id="116" name="Google Shape;116;p19"/>
          <p:cNvSpPr/>
          <p:nvPr/>
        </p:nvSpPr>
        <p:spPr>
          <a:xfrm>
            <a:off x="2643725" y="2506525"/>
            <a:ext cx="2842800" cy="14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2643725" y="3997000"/>
            <a:ext cx="2900700" cy="44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1492200" y="2506525"/>
            <a:ext cx="977100" cy="14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1426575" y="4059200"/>
            <a:ext cx="1042800" cy="44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nvSpPr>
        <p:spPr>
          <a:xfrm>
            <a:off x="5848250" y="1897950"/>
            <a:ext cx="150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a:latin typeface="Calibri"/>
                <a:ea typeface="Calibri"/>
                <a:cs typeface="Calibri"/>
                <a:sym typeface="Calibri"/>
              </a:rPr>
              <a:t>Implementation issue!</a:t>
            </a:r>
            <a:endParaRPr b="1">
              <a:latin typeface="Calibri"/>
              <a:ea typeface="Calibri"/>
              <a:cs typeface="Calibri"/>
              <a:sym typeface="Calibri"/>
            </a:endParaRPr>
          </a:p>
        </p:txBody>
      </p:sp>
      <p:cxnSp>
        <p:nvCxnSpPr>
          <p:cNvPr id="121" name="Google Shape;121;p19"/>
          <p:cNvCxnSpPr/>
          <p:nvPr/>
        </p:nvCxnSpPr>
        <p:spPr>
          <a:xfrm>
            <a:off x="5544425" y="2104500"/>
            <a:ext cx="275400" cy="0"/>
          </a:xfrm>
          <a:prstGeom prst="straightConnector1">
            <a:avLst/>
          </a:prstGeom>
          <a:noFill/>
          <a:ln cap="flat" cmpd="sng" w="28575">
            <a:solidFill>
              <a:srgbClr val="999999"/>
            </a:solidFill>
            <a:prstDash val="solid"/>
            <a:round/>
            <a:headEnd len="med" w="med" type="none"/>
            <a:tailEnd len="med" w="med" type="none"/>
          </a:ln>
        </p:spPr>
      </p:cxnSp>
      <p:cxnSp>
        <p:nvCxnSpPr>
          <p:cNvPr id="122" name="Google Shape;122;p19"/>
          <p:cNvCxnSpPr/>
          <p:nvPr/>
        </p:nvCxnSpPr>
        <p:spPr>
          <a:xfrm>
            <a:off x="5819825" y="1987500"/>
            <a:ext cx="0" cy="436500"/>
          </a:xfrm>
          <a:prstGeom prst="straightConnector1">
            <a:avLst/>
          </a:prstGeom>
          <a:noFill/>
          <a:ln cap="flat" cmpd="sng" w="28575">
            <a:solidFill>
              <a:srgbClr val="999999"/>
            </a:solidFill>
            <a:prstDash val="solid"/>
            <a:round/>
            <a:headEnd len="med" w="med" type="none"/>
            <a:tailEnd len="med" w="med" type="none"/>
          </a:ln>
        </p:spPr>
      </p:cxnSp>
      <p:cxnSp>
        <p:nvCxnSpPr>
          <p:cNvPr id="123" name="Google Shape;123;p19"/>
          <p:cNvCxnSpPr/>
          <p:nvPr/>
        </p:nvCxnSpPr>
        <p:spPr>
          <a:xfrm>
            <a:off x="5544425" y="1871150"/>
            <a:ext cx="1904100" cy="0"/>
          </a:xfrm>
          <a:prstGeom prst="straightConnector1">
            <a:avLst/>
          </a:prstGeom>
          <a:noFill/>
          <a:ln cap="flat" cmpd="sng" w="28575">
            <a:solidFill>
              <a:srgbClr val="999999"/>
            </a:solidFill>
            <a:prstDash val="solid"/>
            <a:round/>
            <a:headEnd len="med" w="med" type="none"/>
            <a:tailEnd len="med" w="med" type="none"/>
          </a:ln>
        </p:spPr>
      </p:cxnSp>
      <p:sp>
        <p:nvSpPr>
          <p:cNvPr id="124" name="Google Shape;124;p19"/>
          <p:cNvSpPr txBox="1"/>
          <p:nvPr/>
        </p:nvSpPr>
        <p:spPr>
          <a:xfrm>
            <a:off x="7481550" y="1652900"/>
            <a:ext cx="150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a:latin typeface="Calibri"/>
                <a:ea typeface="Calibri"/>
                <a:cs typeface="Calibri"/>
                <a:sym typeface="Calibri"/>
              </a:rPr>
              <a:t>Configuration</a:t>
            </a:r>
            <a:br>
              <a:rPr b="1" lang="de">
                <a:latin typeface="Calibri"/>
                <a:ea typeface="Calibri"/>
                <a:cs typeface="Calibri"/>
                <a:sym typeface="Calibri"/>
              </a:rPr>
            </a:br>
            <a:r>
              <a:rPr b="1" lang="de">
                <a:latin typeface="Calibri"/>
                <a:ea typeface="Calibri"/>
                <a:cs typeface="Calibri"/>
                <a:sym typeface="Calibri"/>
              </a:rPr>
              <a:t>issue?</a:t>
            </a:r>
            <a:endParaRPr b="1">
              <a:latin typeface="Calibri"/>
              <a:ea typeface="Calibri"/>
              <a:cs typeface="Calibri"/>
              <a:sym typeface="Calibri"/>
            </a:endParaRPr>
          </a:p>
        </p:txBody>
      </p:sp>
      <p:cxnSp>
        <p:nvCxnSpPr>
          <p:cNvPr id="125" name="Google Shape;125;p19"/>
          <p:cNvCxnSpPr/>
          <p:nvPr/>
        </p:nvCxnSpPr>
        <p:spPr>
          <a:xfrm>
            <a:off x="7448525" y="1742450"/>
            <a:ext cx="0" cy="436500"/>
          </a:xfrm>
          <a:prstGeom prst="straightConnector1">
            <a:avLst/>
          </a:prstGeom>
          <a:noFill/>
          <a:ln cap="flat" cmpd="sng" w="28575">
            <a:solidFill>
              <a:srgbClr val="999999"/>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Small QUIC INITIALs lead to multiple RTTs.</a:t>
            </a:r>
            <a:endParaRPr/>
          </a:p>
        </p:txBody>
      </p:sp>
      <p:sp>
        <p:nvSpPr>
          <p:cNvPr id="131" name="Google Shape;131;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2" name="Google Shape;13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33" name="Google Shape;133;p20"/>
          <p:cNvPicPr preferRelativeResize="0"/>
          <p:nvPr/>
        </p:nvPicPr>
        <p:blipFill rotWithShape="1">
          <a:blip r:embed="rId3">
            <a:alphaModFix/>
          </a:blip>
          <a:srcRect b="0" l="49" r="49" t="0"/>
          <a:stretch/>
        </p:blipFill>
        <p:spPr>
          <a:xfrm>
            <a:off x="797226" y="1416650"/>
            <a:ext cx="4806351" cy="3297100"/>
          </a:xfrm>
          <a:prstGeom prst="rect">
            <a:avLst/>
          </a:prstGeom>
          <a:noFill/>
          <a:ln>
            <a:noFill/>
          </a:ln>
        </p:spPr>
      </p:pic>
      <p:sp>
        <p:nvSpPr>
          <p:cNvPr id="134" name="Google Shape;134;p20"/>
          <p:cNvSpPr/>
          <p:nvPr/>
        </p:nvSpPr>
        <p:spPr>
          <a:xfrm>
            <a:off x="2643725" y="2506525"/>
            <a:ext cx="2842800" cy="14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2643725" y="3997000"/>
            <a:ext cx="2900700" cy="44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~1350 bytes are the sweet spot.</a:t>
            </a:r>
            <a:endParaRPr/>
          </a:p>
          <a:p>
            <a:pPr indent="0" lvl="0" marL="0" rtl="0" algn="l">
              <a:spcBef>
                <a:spcPts val="0"/>
              </a:spcBef>
              <a:spcAft>
                <a:spcPts val="0"/>
              </a:spcAft>
              <a:buNone/>
            </a:pPr>
            <a:r>
              <a:t/>
            </a:r>
            <a:endParaRPr/>
          </a:p>
        </p:txBody>
      </p:sp>
      <p:sp>
        <p:nvSpPr>
          <p:cNvPr id="141" name="Google Shape;14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a:t>‹#›</a:t>
            </a:fld>
            <a:endParaRPr/>
          </a:p>
        </p:txBody>
      </p:sp>
      <p:pic>
        <p:nvPicPr>
          <p:cNvPr id="143" name="Google Shape;143;p21"/>
          <p:cNvPicPr preferRelativeResize="0"/>
          <p:nvPr/>
        </p:nvPicPr>
        <p:blipFill rotWithShape="1">
          <a:blip r:embed="rId3">
            <a:alphaModFix/>
          </a:blip>
          <a:srcRect b="0" l="49" r="49" t="0"/>
          <a:stretch/>
        </p:blipFill>
        <p:spPr>
          <a:xfrm>
            <a:off x="797226" y="1416650"/>
            <a:ext cx="4806351" cy="3297100"/>
          </a:xfrm>
          <a:prstGeom prst="rect">
            <a:avLst/>
          </a:prstGeom>
          <a:noFill/>
          <a:ln>
            <a:noFill/>
          </a:ln>
        </p:spPr>
      </p:pic>
      <p:sp>
        <p:nvSpPr>
          <p:cNvPr id="144" name="Google Shape;144;p21"/>
          <p:cNvSpPr/>
          <p:nvPr/>
        </p:nvSpPr>
        <p:spPr>
          <a:xfrm>
            <a:off x="4525400" y="2506525"/>
            <a:ext cx="961200" cy="141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4505325" y="3997000"/>
            <a:ext cx="1039200" cy="44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